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61" r:id="rId2"/>
    <p:sldId id="258" r:id="rId3"/>
    <p:sldId id="266" r:id="rId4"/>
    <p:sldId id="459" r:id="rId5"/>
    <p:sldId id="382" r:id="rId6"/>
    <p:sldId id="496" r:id="rId7"/>
    <p:sldId id="513" r:id="rId8"/>
    <p:sldId id="383" r:id="rId9"/>
    <p:sldId id="503" r:id="rId10"/>
    <p:sldId id="499" r:id="rId11"/>
    <p:sldId id="504" r:id="rId12"/>
    <p:sldId id="505" r:id="rId13"/>
    <p:sldId id="506" r:id="rId14"/>
    <p:sldId id="512" r:id="rId15"/>
    <p:sldId id="384" r:id="rId16"/>
    <p:sldId id="500" r:id="rId17"/>
    <p:sldId id="507" r:id="rId18"/>
    <p:sldId id="511" r:id="rId19"/>
    <p:sldId id="385" r:id="rId20"/>
    <p:sldId id="501" r:id="rId21"/>
    <p:sldId id="510" r:id="rId22"/>
    <p:sldId id="386" r:id="rId23"/>
    <p:sldId id="502" r:id="rId24"/>
    <p:sldId id="508" r:id="rId25"/>
    <p:sldId id="509" r:id="rId26"/>
    <p:sldId id="263" r:id="rId27"/>
  </p:sldIdLst>
  <p:sldSz cx="12192000" cy="6858000"/>
  <p:notesSz cx="6858000" cy="9144000"/>
  <p:embeddedFontLst>
    <p:embeddedFont>
      <p:font typeface="汉仪尚巍手书W" panose="02010600030101010101" charset="-122"/>
      <p:regular r:id="rId30"/>
    </p:embeddedFont>
    <p:embeddedFont>
      <p:font typeface="Impact" panose="020B0806030902050204" pitchFamily="34" charset="0"/>
      <p:regular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等线 Light" panose="02010600030101010101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8" userDrawn="1">
          <p15:clr>
            <a:srgbClr val="A4A3A4"/>
          </p15:clr>
        </p15:guide>
        <p15:guide id="2" pos="4278" userDrawn="1">
          <p15:clr>
            <a:srgbClr val="A4A3A4"/>
          </p15:clr>
        </p15:guide>
        <p15:guide id="3" orient="horz" pos="33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太阳 一枚" initials="太一" lastIdx="7" clrIdx="0"/>
  <p:cmAuthor id="2" name="hp" initials="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89B"/>
    <a:srgbClr val="49E3D3"/>
    <a:srgbClr val="2A7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011" y="778"/>
      </p:cViewPr>
      <p:guideLst>
        <p:guide orient="horz" pos="518"/>
        <p:guide pos="4278"/>
        <p:guide orient="horz" pos="3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E027-D5B8-4AC3-A3CD-2DF965079A96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B6FEF-56B5-4405-877C-3A68143E3F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908260" y="348029"/>
            <a:ext cx="3043811" cy="489371"/>
            <a:chOff x="666002" y="1128451"/>
            <a:chExt cx="3384376" cy="544126"/>
          </a:xfrm>
        </p:grpSpPr>
        <p:sp>
          <p:nvSpPr>
            <p:cNvPr id="8" name="矩形 7"/>
            <p:cNvSpPr/>
            <p:nvPr/>
          </p:nvSpPr>
          <p:spPr>
            <a:xfrm rot="2700000">
              <a:off x="666002" y="1206794"/>
              <a:ext cx="360040" cy="3600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2700000">
              <a:off x="879467" y="1206794"/>
              <a:ext cx="360040" cy="3600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0" name="TextBox 59"/>
            <p:cNvSpPr>
              <a:spLocks noChangeArrowheads="1"/>
            </p:cNvSpPr>
            <p:nvPr/>
          </p:nvSpPr>
          <p:spPr bwMode="auto">
            <a:xfrm flipH="1">
              <a:off x="1383523" y="1128451"/>
              <a:ext cx="19082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 dirty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YOUR LOGO</a:t>
              </a:r>
            </a:p>
          </p:txBody>
        </p:sp>
        <p:sp>
          <p:nvSpPr>
            <p:cNvPr id="11" name="TextBox 59"/>
            <p:cNvSpPr>
              <a:spLocks noChangeArrowheads="1"/>
            </p:cNvSpPr>
            <p:nvPr/>
          </p:nvSpPr>
          <p:spPr bwMode="auto">
            <a:xfrm flipH="1">
              <a:off x="1386082" y="1410967"/>
              <a:ext cx="266429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100" b="1" dirty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I WIAH I LIVED HERE</a:t>
              </a:r>
            </a:p>
          </p:txBody>
        </p:sp>
      </p:grpSp>
      <p:sp>
        <p:nvSpPr>
          <p:cNvPr id="12" name="等腰三角形 11"/>
          <p:cNvSpPr/>
          <p:nvPr userDrawn="1"/>
        </p:nvSpPr>
        <p:spPr>
          <a:xfrm>
            <a:off x="10799172" y="6476669"/>
            <a:ext cx="711994" cy="39290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灯片编号占位符 1"/>
          <p:cNvSpPr txBox="1"/>
          <p:nvPr userDrawn="1"/>
        </p:nvSpPr>
        <p:spPr>
          <a:xfrm>
            <a:off x="10770192" y="6595735"/>
            <a:ext cx="523876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0BCDC8-8E65-43F5-AF26-2CEF1C6C8E15}" type="slidenum">
              <a:rPr lang="zh-CN" altLang="en-US" smtClean="0">
                <a:solidFill>
                  <a:schemeClr val="bg1"/>
                </a:solidFill>
                <a:latin typeface="Impact" panose="020B0806030902050204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Rectangle: Rounded Corners 2"/>
          <p:cNvSpPr/>
          <p:nvPr userDrawn="1"/>
        </p:nvSpPr>
        <p:spPr>
          <a:xfrm rot="2700000">
            <a:off x="11562152" y="-3645270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Rectangle: Rounded Corners 22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: Rounded Corners 23"/>
          <p:cNvSpPr/>
          <p:nvPr userDrawn="1"/>
        </p:nvSpPr>
        <p:spPr>
          <a:xfrm rot="2700000" flipH="1">
            <a:off x="9656665" y="2296495"/>
            <a:ext cx="184279" cy="3831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: Rounded Corners 37"/>
          <p:cNvSpPr/>
          <p:nvPr userDrawn="1"/>
        </p:nvSpPr>
        <p:spPr>
          <a:xfrm rot="2700000" flipH="1">
            <a:off x="11207545" y="4393474"/>
            <a:ext cx="66130" cy="22801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C9D6-1E42-4D4A-959A-5E4C05FC8619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9293-5BFC-4FC1-A887-D5521BC304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C9D6-1E42-4D4A-959A-5E4C05FC8619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9293-5BFC-4FC1-A887-D5521BC304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421255" y="375920"/>
            <a:ext cx="922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16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0CD6-1C1F-42AC-AC00-DE87EFDB67E8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D53E-6434-4A54-8FC2-C29E56C8F2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C9D6-1E42-4D4A-959A-5E4C05FC8619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9293-5BFC-4FC1-A887-D5521BC304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C9D6-1E42-4D4A-959A-5E4C05FC8619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9293-5BFC-4FC1-A887-D5521BC304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C9D6-1E42-4D4A-959A-5E4C05FC8619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9293-5BFC-4FC1-A887-D5521BC304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C9D6-1E42-4D4A-959A-5E4C05FC8619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9293-5BFC-4FC1-A887-D5521BC304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C9D6-1E42-4D4A-959A-5E4C05FC8619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9293-5BFC-4FC1-A887-D5521BC304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C9D6-1E42-4D4A-959A-5E4C05FC8619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9293-5BFC-4FC1-A887-D5521BC304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C9D6-1E42-4D4A-959A-5E4C05FC8619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9293-5BFC-4FC1-A887-D5521BC304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DC9D6-1E42-4D4A-959A-5E4C05FC8619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9293-5BFC-4FC1-A887-D5521BC304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DC9D6-1E42-4D4A-959A-5E4C05FC8619}" type="datetimeFigureOut">
              <a:rPr lang="zh-CN" altLang="en-US" smtClean="0"/>
              <a:t>2025/2/4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29293-5BFC-4FC1-A887-D5521BC304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42" Type="http://schemas.openxmlformats.org/officeDocument/2006/relationships/tags" Target="../tags/tag43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4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image" Target="../media/image4.png"/><Relationship Id="rId20" Type="http://schemas.openxmlformats.org/officeDocument/2006/relationships/tags" Target="../tags/tag21.xml"/><Relationship Id="rId41" Type="http://schemas.openxmlformats.org/officeDocument/2006/relationships/tags" Target="../tags/tag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alphaModFix amt="5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4412" b="5697"/>
          <a:stretch>
            <a:fillRect/>
          </a:stretch>
        </p:blipFill>
        <p:spPr>
          <a:xfrm flipH="1">
            <a:off x="-229371" y="0"/>
            <a:ext cx="12917805" cy="7169150"/>
          </a:xfrm>
          <a:prstGeom prst="rect">
            <a:avLst/>
          </a:prstGeom>
        </p:spPr>
      </p:pic>
      <p:sp>
        <p:nvSpPr>
          <p:cNvPr id="10" name="TextBox 59"/>
          <p:cNvSpPr>
            <a:spLocks noChangeArrowheads="1"/>
          </p:cNvSpPr>
          <p:nvPr/>
        </p:nvSpPr>
        <p:spPr bwMode="auto">
          <a:xfrm flipH="1">
            <a:off x="7165962" y="2221167"/>
            <a:ext cx="4817381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9600" b="1" spc="1200" dirty="0">
                <a:gradFill>
                  <a:gsLst>
                    <a:gs pos="78000">
                      <a:srgbClr val="00B0F0"/>
                    </a:gs>
                    <a:gs pos="59000">
                      <a:srgbClr val="0070C0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RMDB</a:t>
            </a:r>
            <a:endParaRPr lang="zh-CN" altLang="en-US" sz="9600" b="1" spc="1200" dirty="0">
              <a:gradFill>
                <a:gsLst>
                  <a:gs pos="78000">
                    <a:srgbClr val="00B0F0"/>
                  </a:gs>
                  <a:gs pos="59000">
                    <a:srgbClr val="0070C0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65962" y="3723394"/>
            <a:ext cx="4702090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——</a:t>
            </a:r>
            <a:r>
              <a:rPr lang="zh-CN" altLang="en-US" sz="24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系统能力大赛</a:t>
            </a:r>
            <a:r>
              <a:rPr lang="en-US" altLang="zh-CN" sz="24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-</a:t>
            </a:r>
            <a:r>
              <a:rPr lang="zh-CN" altLang="en-US" sz="24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数据库设计赛</a:t>
            </a:r>
          </a:p>
          <a:p>
            <a:pPr>
              <a:lnSpc>
                <a:spcPct val="150000"/>
              </a:lnSpc>
            </a:pPr>
            <a:endParaRPr lang="zh-CN" altLang="en-US" sz="24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字魂59号-创粗黑" panose="00000500000000000000" pitchFamily="2" charset="-122"/>
            </a:endParaRPr>
          </a:p>
        </p:txBody>
      </p:sp>
      <p:pic>
        <p:nvPicPr>
          <p:cNvPr id="316" name="图片 315">
            <a:extLst>
              <a:ext uri="{FF2B5EF4-FFF2-40B4-BE49-F238E27FC236}">
                <a16:creationId xmlns:a16="http://schemas.microsoft.com/office/drawing/2014/main" id="{DA581A51-8408-4ABD-A1FC-F8FAB370F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445" y="-75238"/>
            <a:ext cx="6836007" cy="6973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2279" y="58822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查询执行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—</a:t>
            </a: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测试点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2</a:t>
            </a:r>
            <a:endParaRPr lang="zh-CN" altLang="en-US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字魂59号-创粗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C6EE07-E801-4C48-8DEE-F5612F030C68}"/>
              </a:ext>
            </a:extLst>
          </p:cNvPr>
          <p:cNvSpPr txBox="1"/>
          <p:nvPr/>
        </p:nvSpPr>
        <p:spPr>
          <a:xfrm>
            <a:off x="404342" y="1596696"/>
            <a:ext cx="505475" cy="38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户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分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E028A5-150B-4B50-A411-A00D6B0BCFA2}"/>
              </a:ext>
            </a:extLst>
          </p:cNvPr>
          <p:cNvSpPr txBox="1"/>
          <p:nvPr/>
        </p:nvSpPr>
        <p:spPr>
          <a:xfrm>
            <a:off x="6479422" y="1513838"/>
            <a:ext cx="670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预期结果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E905AB-7367-490B-99C3-B7A69412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54" y="886002"/>
            <a:ext cx="3756381" cy="56795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5F790A-C75F-4C0B-8D42-64445E7D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34" y="694311"/>
            <a:ext cx="2969865" cy="5617029"/>
          </a:xfrm>
          <a:prstGeom prst="rect">
            <a:avLst/>
          </a:prstGeom>
        </p:spPr>
      </p:pic>
      <p:pic>
        <p:nvPicPr>
          <p:cNvPr id="8" name="Picture 4" descr="暂无图片">
            <a:extLst>
              <a:ext uri="{FF2B5EF4-FFF2-40B4-BE49-F238E27FC236}">
                <a16:creationId xmlns:a16="http://schemas.microsoft.com/office/drawing/2014/main" id="{DA79DCAC-44BE-4DE5-82E7-EC6E377D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" y="149490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69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9472" y="48416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查询执行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—</a:t>
            </a: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测试点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3</a:t>
            </a:r>
            <a:endParaRPr lang="zh-CN" altLang="en-US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字魂59号-创粗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C6EE07-E801-4C48-8DEE-F5612F030C68}"/>
              </a:ext>
            </a:extLst>
          </p:cNvPr>
          <p:cNvSpPr txBox="1"/>
          <p:nvPr/>
        </p:nvSpPr>
        <p:spPr>
          <a:xfrm>
            <a:off x="404342" y="1596696"/>
            <a:ext cx="505475" cy="38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户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分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E028A5-150B-4B50-A411-A00D6B0BCFA2}"/>
              </a:ext>
            </a:extLst>
          </p:cNvPr>
          <p:cNvSpPr txBox="1"/>
          <p:nvPr/>
        </p:nvSpPr>
        <p:spPr>
          <a:xfrm>
            <a:off x="7405397" y="1490688"/>
            <a:ext cx="670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预期结果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740546-BB7B-48EF-A730-FC6F80A68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1292677"/>
            <a:ext cx="5331841" cy="47681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9ADD03-CD97-4D24-84FA-00123845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71" y="1132675"/>
            <a:ext cx="3401475" cy="48165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782A45-CADF-4232-B0C0-BC1B1A8D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49" y="1632322"/>
            <a:ext cx="6057764" cy="38528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162B8B2-C1DF-446B-8775-21C5C5144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91" y="1234962"/>
            <a:ext cx="3022755" cy="4388076"/>
          </a:xfrm>
          <a:prstGeom prst="rect">
            <a:avLst/>
          </a:prstGeom>
        </p:spPr>
      </p:pic>
      <p:pic>
        <p:nvPicPr>
          <p:cNvPr id="11" name="Picture 4" descr="暂无图片">
            <a:extLst>
              <a:ext uri="{FF2B5EF4-FFF2-40B4-BE49-F238E27FC236}">
                <a16:creationId xmlns:a16="http://schemas.microsoft.com/office/drawing/2014/main" id="{827B5C60-02A7-4D6F-A338-7344BC912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" y="152137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68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9472" y="61469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查询执行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—</a:t>
            </a: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测试点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4</a:t>
            </a:r>
            <a:endParaRPr lang="zh-CN" altLang="en-US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字魂59号-创粗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C6EE07-E801-4C48-8DEE-F5612F030C68}"/>
              </a:ext>
            </a:extLst>
          </p:cNvPr>
          <p:cNvSpPr txBox="1"/>
          <p:nvPr/>
        </p:nvSpPr>
        <p:spPr>
          <a:xfrm>
            <a:off x="404342" y="1596696"/>
            <a:ext cx="505475" cy="38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户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分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E028A5-150B-4B50-A411-A00D6B0BCFA2}"/>
              </a:ext>
            </a:extLst>
          </p:cNvPr>
          <p:cNvSpPr txBox="1"/>
          <p:nvPr/>
        </p:nvSpPr>
        <p:spPr>
          <a:xfrm>
            <a:off x="7064411" y="1596696"/>
            <a:ext cx="670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预期结果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75E917-8DF2-4F5A-97C4-41F114CB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52" y="1648007"/>
            <a:ext cx="5725788" cy="4094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608761-AB5E-4430-8E3F-4F3507F0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27" y="2146040"/>
            <a:ext cx="3763978" cy="2565920"/>
          </a:xfrm>
          <a:prstGeom prst="rect">
            <a:avLst/>
          </a:prstGeom>
        </p:spPr>
      </p:pic>
      <p:pic>
        <p:nvPicPr>
          <p:cNvPr id="9" name="Picture 4" descr="暂无图片">
            <a:extLst>
              <a:ext uri="{FF2B5EF4-FFF2-40B4-BE49-F238E27FC236}">
                <a16:creationId xmlns:a16="http://schemas.microsoft.com/office/drawing/2014/main" id="{0713800F-1023-428D-9225-B55259B23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" y="152137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9472" y="61469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查询执行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—</a:t>
            </a: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测试点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5</a:t>
            </a:r>
            <a:endParaRPr lang="zh-CN" altLang="en-US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字魂59号-创粗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C6EE07-E801-4C48-8DEE-F5612F030C68}"/>
              </a:ext>
            </a:extLst>
          </p:cNvPr>
          <p:cNvSpPr txBox="1"/>
          <p:nvPr/>
        </p:nvSpPr>
        <p:spPr>
          <a:xfrm>
            <a:off x="404342" y="1596696"/>
            <a:ext cx="505475" cy="38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户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分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E028A5-150B-4B50-A411-A00D6B0BCFA2}"/>
              </a:ext>
            </a:extLst>
          </p:cNvPr>
          <p:cNvSpPr txBox="1"/>
          <p:nvPr/>
        </p:nvSpPr>
        <p:spPr>
          <a:xfrm>
            <a:off x="7183680" y="1513838"/>
            <a:ext cx="670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预期结果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50B8C7-571F-4B6C-842E-14E29C4C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15" y="1017461"/>
            <a:ext cx="5475158" cy="54316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6932F4-E279-46DD-AFE6-CCF0C016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56" y="1119692"/>
            <a:ext cx="3905451" cy="4743694"/>
          </a:xfrm>
          <a:prstGeom prst="rect">
            <a:avLst/>
          </a:prstGeom>
        </p:spPr>
      </p:pic>
      <p:pic>
        <p:nvPicPr>
          <p:cNvPr id="9" name="Picture 4" descr="暂无图片">
            <a:extLst>
              <a:ext uri="{FF2B5EF4-FFF2-40B4-BE49-F238E27FC236}">
                <a16:creationId xmlns:a16="http://schemas.microsoft.com/office/drawing/2014/main" id="{D1B95C61-B0EE-4849-85EA-EC4BD0BE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" y="152137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27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9472" y="61469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查询执行</a:t>
            </a:r>
          </a:p>
        </p:txBody>
      </p:sp>
      <p:pic>
        <p:nvPicPr>
          <p:cNvPr id="9" name="Picture 4" descr="暂无图片">
            <a:extLst>
              <a:ext uri="{FF2B5EF4-FFF2-40B4-BE49-F238E27FC236}">
                <a16:creationId xmlns:a16="http://schemas.microsoft.com/office/drawing/2014/main" id="{D1B95C61-B0EE-4849-85EA-EC4BD0BE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" y="152137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82CCDC-BDFE-4FEF-B2FC-1C21902C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74" y="1749357"/>
            <a:ext cx="9161652" cy="326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87840" y="0"/>
            <a:ext cx="2804160" cy="172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1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76"/>
          <p:cNvSpPr txBox="1"/>
          <p:nvPr/>
        </p:nvSpPr>
        <p:spPr>
          <a:xfrm>
            <a:off x="2173178" y="1991626"/>
            <a:ext cx="1698172" cy="1783340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dirty="0">
                <a:solidFill>
                  <a:schemeClr val="accent1"/>
                </a:solidFill>
                <a:latin typeface="Impact" panose="020B0806030902050204" pitchFamily="34" charset="0"/>
              </a:rPr>
              <a:t> 04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525248" y="1846384"/>
            <a:ext cx="0" cy="24003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525248" y="1951170"/>
            <a:ext cx="3587864" cy="2060680"/>
            <a:chOff x="504551" y="2944688"/>
            <a:chExt cx="3587864" cy="2060680"/>
          </a:xfrm>
        </p:grpSpPr>
        <p:sp>
          <p:nvSpPr>
            <p:cNvPr id="11" name="矩形 10"/>
            <p:cNvSpPr/>
            <p:nvPr/>
          </p:nvSpPr>
          <p:spPr>
            <a:xfrm>
              <a:off x="504551" y="2944688"/>
              <a:ext cx="353814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6000" b="1" spc="100" dirty="0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1"/>
                  </a:gradFill>
                  <a:sym typeface="+mn-ea"/>
                </a:rPr>
                <a:t> 时间类型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88791" y="3739430"/>
              <a:ext cx="3403624" cy="8237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6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字魂59号-创粗黑" panose="00000500000000000000" pitchFamily="2" charset="-122"/>
                </a:rPr>
                <a:t>DATETIME type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819419" y="5005368"/>
              <a:ext cx="136822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966522" y="1489304"/>
            <a:ext cx="7984600" cy="9342758"/>
          </a:xfrm>
          <a:custGeom>
            <a:avLst/>
            <a:gdLst>
              <a:gd name="connsiteX0" fmla="*/ 2710878 w 7984600"/>
              <a:gd name="connsiteY0" fmla="*/ 3915816 h 9342758"/>
              <a:gd name="connsiteX1" fmla="*/ 7984600 w 7984600"/>
              <a:gd name="connsiteY1" fmla="*/ 3915816 h 9342758"/>
              <a:gd name="connsiteX2" fmla="*/ 7984600 w 7984600"/>
              <a:gd name="connsiteY2" fmla="*/ 9342758 h 9342758"/>
              <a:gd name="connsiteX3" fmla="*/ 0 w 7984600"/>
              <a:gd name="connsiteY3" fmla="*/ 9342758 h 9342758"/>
              <a:gd name="connsiteX4" fmla="*/ 0 w 7984600"/>
              <a:gd name="connsiteY4" fmla="*/ 8490949 h 9342758"/>
              <a:gd name="connsiteX5" fmla="*/ 1318046 w 7984600"/>
              <a:gd name="connsiteY5" fmla="*/ 8490949 h 9342758"/>
              <a:gd name="connsiteX6" fmla="*/ 1318046 w 7984600"/>
              <a:gd name="connsiteY6" fmla="*/ 8640960 h 9342758"/>
              <a:gd name="connsiteX7" fmla="*/ 2710878 w 7984600"/>
              <a:gd name="connsiteY7" fmla="*/ 8640960 h 9342758"/>
              <a:gd name="connsiteX8" fmla="*/ 0 w 7984600"/>
              <a:gd name="connsiteY8" fmla="*/ 0 h 9342758"/>
              <a:gd name="connsiteX9" fmla="*/ 1654759 w 7984600"/>
              <a:gd name="connsiteY9" fmla="*/ 0 h 9342758"/>
              <a:gd name="connsiteX10" fmla="*/ 1654759 w 7984600"/>
              <a:gd name="connsiteY10" fmla="*/ 2874325 h 9342758"/>
              <a:gd name="connsiteX11" fmla="*/ 0 w 7984600"/>
              <a:gd name="connsiteY11" fmla="*/ 2874325 h 93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84600" h="9342758">
                <a:moveTo>
                  <a:pt x="2710878" y="3915816"/>
                </a:moveTo>
                <a:lnTo>
                  <a:pt x="7984600" y="3915816"/>
                </a:lnTo>
                <a:lnTo>
                  <a:pt x="7984600" y="9342758"/>
                </a:lnTo>
                <a:lnTo>
                  <a:pt x="0" y="9342758"/>
                </a:lnTo>
                <a:lnTo>
                  <a:pt x="0" y="8490949"/>
                </a:lnTo>
                <a:lnTo>
                  <a:pt x="1318046" y="8490949"/>
                </a:lnTo>
                <a:lnTo>
                  <a:pt x="1318046" y="8640960"/>
                </a:lnTo>
                <a:lnTo>
                  <a:pt x="2710878" y="8640960"/>
                </a:lnTo>
                <a:close/>
                <a:moveTo>
                  <a:pt x="0" y="0"/>
                </a:moveTo>
                <a:lnTo>
                  <a:pt x="1654759" y="0"/>
                </a:lnTo>
                <a:lnTo>
                  <a:pt x="1654759" y="2874325"/>
                </a:lnTo>
                <a:lnTo>
                  <a:pt x="0" y="2874325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9472" y="61469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时间类型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—</a:t>
            </a: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测试点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1</a:t>
            </a:r>
            <a:endParaRPr lang="zh-CN" altLang="en-US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字魂59号-创粗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C6EE07-E801-4C48-8DEE-F5612F030C68}"/>
              </a:ext>
            </a:extLst>
          </p:cNvPr>
          <p:cNvSpPr txBox="1"/>
          <p:nvPr/>
        </p:nvSpPr>
        <p:spPr>
          <a:xfrm>
            <a:off x="404342" y="1596696"/>
            <a:ext cx="505475" cy="38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户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分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E028A5-150B-4B50-A411-A00D6B0BCFA2}"/>
              </a:ext>
            </a:extLst>
          </p:cNvPr>
          <p:cNvSpPr txBox="1"/>
          <p:nvPr/>
        </p:nvSpPr>
        <p:spPr>
          <a:xfrm>
            <a:off x="6911064" y="1533965"/>
            <a:ext cx="670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预期结果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8A671B-FD20-413A-A514-34BB68F8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40" y="1465684"/>
            <a:ext cx="5054860" cy="43436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4EC63D-CE4B-4FDB-9198-BC077352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89" y="1880529"/>
            <a:ext cx="4035211" cy="3096942"/>
          </a:xfrm>
          <a:prstGeom prst="rect">
            <a:avLst/>
          </a:prstGeom>
        </p:spPr>
      </p:pic>
      <p:pic>
        <p:nvPicPr>
          <p:cNvPr id="10" name="Picture 4" descr="暂无图片">
            <a:extLst>
              <a:ext uri="{FF2B5EF4-FFF2-40B4-BE49-F238E27FC236}">
                <a16:creationId xmlns:a16="http://schemas.microsoft.com/office/drawing/2014/main" id="{310B4E44-6D05-4BF1-8F02-C290D9CA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" y="152137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6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9472" y="61469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时间类型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—</a:t>
            </a: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测试点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2</a:t>
            </a:r>
            <a:endParaRPr lang="zh-CN" altLang="en-US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字魂59号-创粗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C6EE07-E801-4C48-8DEE-F5612F030C68}"/>
              </a:ext>
            </a:extLst>
          </p:cNvPr>
          <p:cNvSpPr txBox="1"/>
          <p:nvPr/>
        </p:nvSpPr>
        <p:spPr>
          <a:xfrm>
            <a:off x="404342" y="1596696"/>
            <a:ext cx="505475" cy="38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户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分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E028A5-150B-4B50-A411-A00D6B0BCFA2}"/>
              </a:ext>
            </a:extLst>
          </p:cNvPr>
          <p:cNvSpPr txBox="1"/>
          <p:nvPr/>
        </p:nvSpPr>
        <p:spPr>
          <a:xfrm>
            <a:off x="6911064" y="1533965"/>
            <a:ext cx="670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预期结果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296D9A-F406-43B3-9BBE-B7CAE7AA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02" y="907169"/>
            <a:ext cx="4345619" cy="56126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E8F9BE-9963-43AF-BD42-606E0B10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498" y="907169"/>
            <a:ext cx="4292821" cy="51564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7A66528-37CC-4FB9-A217-F22ACF4C33DF}"/>
              </a:ext>
            </a:extLst>
          </p:cNvPr>
          <p:cNvSpPr txBox="1"/>
          <p:nvPr/>
        </p:nvSpPr>
        <p:spPr>
          <a:xfrm>
            <a:off x="404342" y="768239"/>
            <a:ext cx="2478612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Output</a:t>
            </a: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文件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C51602-B11B-4134-A5A1-9E53938EE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65" y="1763119"/>
            <a:ext cx="6368616" cy="3444564"/>
          </a:xfrm>
          <a:prstGeom prst="rect">
            <a:avLst/>
          </a:prstGeom>
        </p:spPr>
      </p:pic>
      <p:pic>
        <p:nvPicPr>
          <p:cNvPr id="11" name="Picture 4" descr="暂无图片">
            <a:extLst>
              <a:ext uri="{FF2B5EF4-FFF2-40B4-BE49-F238E27FC236}">
                <a16:creationId xmlns:a16="http://schemas.microsoft.com/office/drawing/2014/main" id="{BE711843-1AE3-44FD-9E3B-017EE656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" y="152137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9472" y="61469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时间类型</a:t>
            </a:r>
          </a:p>
        </p:txBody>
      </p:sp>
      <p:pic>
        <p:nvPicPr>
          <p:cNvPr id="11" name="Picture 4" descr="暂无图片">
            <a:extLst>
              <a:ext uri="{FF2B5EF4-FFF2-40B4-BE49-F238E27FC236}">
                <a16:creationId xmlns:a16="http://schemas.microsoft.com/office/drawing/2014/main" id="{BE711843-1AE3-44FD-9E3B-017EE656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" y="152137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ED9D65-C314-44E7-B373-E7E58EBB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49" y="1998631"/>
            <a:ext cx="10309166" cy="286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3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87840" y="0"/>
            <a:ext cx="2804160" cy="172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1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76"/>
          <p:cNvSpPr txBox="1"/>
          <p:nvPr/>
        </p:nvSpPr>
        <p:spPr>
          <a:xfrm>
            <a:off x="2173178" y="1991626"/>
            <a:ext cx="1698172" cy="1783340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dirty="0">
                <a:solidFill>
                  <a:schemeClr val="accent1"/>
                </a:solidFill>
                <a:latin typeface="Impact" panose="020B0806030902050204" pitchFamily="34" charset="0"/>
              </a:rPr>
              <a:t> 05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525248" y="1846384"/>
            <a:ext cx="0" cy="24003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436864" y="1862068"/>
            <a:ext cx="4291673" cy="2149782"/>
            <a:chOff x="416167" y="2855586"/>
            <a:chExt cx="4291673" cy="2149782"/>
          </a:xfrm>
        </p:grpSpPr>
        <p:sp>
          <p:nvSpPr>
            <p:cNvPr id="11" name="矩形 10"/>
            <p:cNvSpPr/>
            <p:nvPr/>
          </p:nvSpPr>
          <p:spPr>
            <a:xfrm>
              <a:off x="416167" y="2855586"/>
              <a:ext cx="354295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5400" b="1" spc="300" dirty="0">
                  <a:solidFill>
                    <a:srgbClr val="0070C0"/>
                  </a:solidFill>
                  <a:latin typeface="Source Sans Pro" panose="020B0503030403020204" charset="0"/>
                  <a:ea typeface="宋体" panose="02010600030101010101" pitchFamily="2" charset="-122"/>
                  <a:cs typeface="Segoe UI" panose="020B0502040204020203" pitchFamily="34" charset="0"/>
                </a:rPr>
                <a:t> </a:t>
              </a:r>
              <a:r>
                <a:rPr lang="en-US" altLang="zh-CN" sz="6000" b="1" spc="300" dirty="0">
                  <a:solidFill>
                    <a:srgbClr val="0070C0"/>
                  </a:solidFill>
                  <a:latin typeface="Source Sans Pro" panose="020B0503030403020204" charset="0"/>
                  <a:ea typeface="宋体" panose="02010600030101010101" pitchFamily="2" charset="-122"/>
                  <a:cs typeface="Segoe UI" panose="020B0502040204020203" pitchFamily="34" charset="0"/>
                </a:rPr>
                <a:t>order by</a:t>
              </a:r>
              <a:endParaRPr lang="zh-CN" altLang="en-US" sz="6000" b="1" spc="1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sym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8791" y="3739430"/>
              <a:ext cx="4019049" cy="8237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6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字魂59号-创粗黑" panose="00000500000000000000" pitchFamily="2" charset="-122"/>
                </a:rPr>
                <a:t>Order by and LIMIT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819419" y="5005368"/>
              <a:ext cx="136822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966522" y="1489304"/>
            <a:ext cx="7984600" cy="9342758"/>
          </a:xfrm>
          <a:custGeom>
            <a:avLst/>
            <a:gdLst>
              <a:gd name="connsiteX0" fmla="*/ 2710878 w 7984600"/>
              <a:gd name="connsiteY0" fmla="*/ 3915816 h 9342758"/>
              <a:gd name="connsiteX1" fmla="*/ 7984600 w 7984600"/>
              <a:gd name="connsiteY1" fmla="*/ 3915816 h 9342758"/>
              <a:gd name="connsiteX2" fmla="*/ 7984600 w 7984600"/>
              <a:gd name="connsiteY2" fmla="*/ 9342758 h 9342758"/>
              <a:gd name="connsiteX3" fmla="*/ 0 w 7984600"/>
              <a:gd name="connsiteY3" fmla="*/ 9342758 h 9342758"/>
              <a:gd name="connsiteX4" fmla="*/ 0 w 7984600"/>
              <a:gd name="connsiteY4" fmla="*/ 8490949 h 9342758"/>
              <a:gd name="connsiteX5" fmla="*/ 1318046 w 7984600"/>
              <a:gd name="connsiteY5" fmla="*/ 8490949 h 9342758"/>
              <a:gd name="connsiteX6" fmla="*/ 1318046 w 7984600"/>
              <a:gd name="connsiteY6" fmla="*/ 8640960 h 9342758"/>
              <a:gd name="connsiteX7" fmla="*/ 2710878 w 7984600"/>
              <a:gd name="connsiteY7" fmla="*/ 8640960 h 9342758"/>
              <a:gd name="connsiteX8" fmla="*/ 0 w 7984600"/>
              <a:gd name="connsiteY8" fmla="*/ 0 h 9342758"/>
              <a:gd name="connsiteX9" fmla="*/ 1654759 w 7984600"/>
              <a:gd name="connsiteY9" fmla="*/ 0 h 9342758"/>
              <a:gd name="connsiteX10" fmla="*/ 1654759 w 7984600"/>
              <a:gd name="connsiteY10" fmla="*/ 2874325 h 9342758"/>
              <a:gd name="connsiteX11" fmla="*/ 0 w 7984600"/>
              <a:gd name="connsiteY11" fmla="*/ 2874325 h 93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84600" h="9342758">
                <a:moveTo>
                  <a:pt x="2710878" y="3915816"/>
                </a:moveTo>
                <a:lnTo>
                  <a:pt x="7984600" y="3915816"/>
                </a:lnTo>
                <a:lnTo>
                  <a:pt x="7984600" y="9342758"/>
                </a:lnTo>
                <a:lnTo>
                  <a:pt x="0" y="9342758"/>
                </a:lnTo>
                <a:lnTo>
                  <a:pt x="0" y="8490949"/>
                </a:lnTo>
                <a:lnTo>
                  <a:pt x="1318046" y="8490949"/>
                </a:lnTo>
                <a:lnTo>
                  <a:pt x="1318046" y="8640960"/>
                </a:lnTo>
                <a:lnTo>
                  <a:pt x="2710878" y="8640960"/>
                </a:lnTo>
                <a:close/>
                <a:moveTo>
                  <a:pt x="0" y="0"/>
                </a:moveTo>
                <a:lnTo>
                  <a:pt x="1654759" y="0"/>
                </a:lnTo>
                <a:lnTo>
                  <a:pt x="1654759" y="2874325"/>
                </a:lnTo>
                <a:lnTo>
                  <a:pt x="0" y="2874325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 descr="蓝色1_01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7" name="组合 106"/>
          <p:cNvGrpSpPr/>
          <p:nvPr>
            <p:custDataLst>
              <p:tags r:id="rId1"/>
            </p:custDataLst>
          </p:nvPr>
        </p:nvGrpSpPr>
        <p:grpSpPr>
          <a:xfrm>
            <a:off x="6731634" y="954721"/>
            <a:ext cx="4209725" cy="4889162"/>
            <a:chOff x="8878" y="1218"/>
            <a:chExt cx="6629" cy="7700"/>
          </a:xfrm>
        </p:grpSpPr>
        <p:grpSp>
          <p:nvGrpSpPr>
            <p:cNvPr id="99" name="组合 98"/>
            <p:cNvGrpSpPr/>
            <p:nvPr/>
          </p:nvGrpSpPr>
          <p:grpSpPr>
            <a:xfrm>
              <a:off x="8878" y="1218"/>
              <a:ext cx="6629" cy="7700"/>
              <a:chOff x="8487" y="-383"/>
              <a:chExt cx="8692" cy="10456"/>
            </a:xfrm>
          </p:grpSpPr>
          <p:grpSp>
            <p:nvGrpSpPr>
              <p:cNvPr id="3" name="组合 2"/>
              <p:cNvGrpSpPr/>
              <p:nvPr/>
            </p:nvGrpSpPr>
            <p:grpSpPr>
              <a:xfrm rot="16200000">
                <a:off x="9410" y="2304"/>
                <a:ext cx="6846" cy="8692"/>
                <a:chOff x="2754" y="3457"/>
                <a:chExt cx="14251" cy="17925"/>
              </a:xfrm>
            </p:grpSpPr>
            <p:grpSp>
              <p:nvGrpSpPr>
                <p:cNvPr id="17" name="Grupo 10"/>
                <p:cNvGrpSpPr>
                  <a:grpSpLocks noChangeAspect="1"/>
                </p:cNvGrpSpPr>
                <p:nvPr>
                  <p:custDataLst>
                    <p:tags r:id="rId24"/>
                  </p:custDataLst>
                </p:nvPr>
              </p:nvGrpSpPr>
              <p:grpSpPr>
                <a:xfrm>
                  <a:off x="2754" y="3457"/>
                  <a:ext cx="2611" cy="2595"/>
                  <a:chOff x="1691407" y="4434631"/>
                  <a:chExt cx="8278589" cy="8225642"/>
                </a:xfrm>
              </p:grpSpPr>
              <p:sp>
                <p:nvSpPr>
                  <p:cNvPr id="18" name="4 Elipse"/>
                  <p:cNvSpPr/>
                  <p:nvPr>
                    <p:custDataLst>
                      <p:tags r:id="rId41"/>
                    </p:custDataLst>
                  </p:nvPr>
                </p:nvSpPr>
                <p:spPr>
                  <a:xfrm rot="18977748">
                    <a:off x="1691407" y="4434631"/>
                    <a:ext cx="8278589" cy="8225642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175" cap="rnd" cmpd="sng">
                    <a:noFill/>
                    <a:beve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contrasting" dir="t"/>
                  </a:scene3d>
                  <a:sp3d prstMaterial="metal">
                    <a:bevelT w="0" h="25400" prst="coolSlant"/>
                    <a:contourClr>
                      <a:srgbClr val="BEC7CC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364" tIns="45684" rIns="91364" bIns="45684" rtlCol="0" anchor="ctr"/>
                  <a:lstStyle/>
                  <a:p>
                    <a:pPr algn="ctr"/>
                    <a:endParaRPr lang="es-MX" sz="6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19" name="4 Elipse"/>
                  <p:cNvSpPr>
                    <a:spLocks noChangeAspect="1"/>
                  </p:cNvSpPr>
                  <p:nvPr>
                    <p:custDataLst>
                      <p:tags r:id="rId42"/>
                    </p:custDataLst>
                  </p:nvPr>
                </p:nvSpPr>
                <p:spPr>
                  <a:xfrm rot="19000484">
                    <a:off x="2281579" y="5135086"/>
                    <a:ext cx="7098244" cy="7097672"/>
                  </a:xfrm>
                  <a:prstGeom prst="teardrop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rgbClr val="0F77DD"/>
                      </a:solidFill>
                      <a:latin typeface="Impact" panose="020B080603090205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5 Elipse"/>
                  <p:cNvSpPr>
                    <a:spLocks noChangeAspect="1"/>
                  </p:cNvSpPr>
                  <p:nvPr>
                    <p:custDataLst>
                      <p:tags r:id="rId43"/>
                    </p:custDataLst>
                  </p:nvPr>
                </p:nvSpPr>
                <p:spPr>
                  <a:xfrm rot="18980193">
                    <a:off x="2862005" y="5781797"/>
                    <a:ext cx="5937392" cy="5798507"/>
                  </a:xfrm>
                  <a:prstGeom prst="teardrop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  <a:effectLst>
                    <a:outerShdw blurRad="469900" dist="203200" dir="7800000" sx="102000" sy="102000" algn="tr" rotWithShape="0">
                      <a:prstClr val="black">
                        <a:alpha val="6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21594000"/>
                    </a:lightRig>
                  </a:scene3d>
                  <a:sp3d extrusionH="69850">
                    <a:bevelT w="38100" h="95250"/>
                    <a:bevelB w="0" h="0"/>
                    <a:extrusionClr>
                      <a:schemeClr val="bg1"/>
                    </a:extrusionClr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5684" rIns="0" bIns="45684" rtlCol="0" anchor="ctr"/>
                  <a:lstStyle/>
                  <a:p>
                    <a:pPr algn="ctr"/>
                    <a:endParaRPr lang="es-MX" sz="33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</p:grpSp>
            <p:grpSp>
              <p:nvGrpSpPr>
                <p:cNvPr id="21" name="Grupo 10"/>
                <p:cNvGrpSpPr>
                  <a:grpSpLocks noChangeAspect="1"/>
                </p:cNvGrpSpPr>
                <p:nvPr>
                  <p:custDataLst>
                    <p:tags r:id="rId25"/>
                  </p:custDataLst>
                </p:nvPr>
              </p:nvGrpSpPr>
              <p:grpSpPr>
                <a:xfrm>
                  <a:off x="6474" y="3457"/>
                  <a:ext cx="2611" cy="2595"/>
                  <a:chOff x="1691407" y="4434631"/>
                  <a:chExt cx="8278589" cy="8225642"/>
                </a:xfrm>
              </p:grpSpPr>
              <p:sp>
                <p:nvSpPr>
                  <p:cNvPr id="22" name="4 Elipse"/>
                  <p:cNvSpPr/>
                  <p:nvPr>
                    <p:custDataLst>
                      <p:tags r:id="rId38"/>
                    </p:custDataLst>
                  </p:nvPr>
                </p:nvSpPr>
                <p:spPr>
                  <a:xfrm rot="18977748">
                    <a:off x="1691407" y="4434631"/>
                    <a:ext cx="8278589" cy="8225642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175" cap="rnd" cmpd="sng">
                    <a:noFill/>
                    <a:beve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contrasting" dir="t"/>
                  </a:scene3d>
                  <a:sp3d prstMaterial="metal">
                    <a:bevelT w="0" h="25400" prst="coolSlant"/>
                    <a:contourClr>
                      <a:srgbClr val="BEC7CC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364" tIns="45684" rIns="91364" bIns="45684" rtlCol="0" anchor="ctr"/>
                  <a:lstStyle/>
                  <a:p>
                    <a:pPr algn="ctr"/>
                    <a:endParaRPr lang="es-MX" sz="6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23" name="4 Elipse"/>
                  <p:cNvSpPr>
                    <a:spLocks noChangeAspect="1"/>
                  </p:cNvSpPr>
                  <p:nvPr>
                    <p:custDataLst>
                      <p:tags r:id="rId39"/>
                    </p:custDataLst>
                  </p:nvPr>
                </p:nvSpPr>
                <p:spPr>
                  <a:xfrm rot="19000484">
                    <a:off x="2281579" y="5135086"/>
                    <a:ext cx="7098242" cy="7097670"/>
                  </a:xfrm>
                  <a:prstGeom prst="teardrop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rgbClr val="0F77DD"/>
                      </a:solidFill>
                      <a:latin typeface="Impact" panose="020B080603090205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4" name="5 Elipse"/>
                  <p:cNvSpPr>
                    <a:spLocks noChangeAspect="1"/>
                  </p:cNvSpPr>
                  <p:nvPr>
                    <p:custDataLst>
                      <p:tags r:id="rId40"/>
                    </p:custDataLst>
                  </p:nvPr>
                </p:nvSpPr>
                <p:spPr>
                  <a:xfrm rot="18980193">
                    <a:off x="2862005" y="5781797"/>
                    <a:ext cx="5937392" cy="5798507"/>
                  </a:xfrm>
                  <a:prstGeom prst="teardrop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  <a:effectLst>
                    <a:outerShdw blurRad="469900" dist="203200" dir="7800000" sx="102000" sy="102000" algn="tr" rotWithShape="0">
                      <a:prstClr val="black">
                        <a:alpha val="6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21594000"/>
                    </a:lightRig>
                  </a:scene3d>
                  <a:sp3d extrusionH="69850">
                    <a:bevelT w="38100" h="95250"/>
                    <a:bevelB w="0" h="0"/>
                    <a:extrusionClr>
                      <a:schemeClr val="bg1"/>
                    </a:extrusionClr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5684" rIns="0" bIns="45684" rtlCol="0" anchor="ctr"/>
                  <a:lstStyle/>
                  <a:p>
                    <a:pPr algn="ctr"/>
                    <a:endParaRPr lang="es-MX" sz="33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</p:grpSp>
            <p:grpSp>
              <p:nvGrpSpPr>
                <p:cNvPr id="25" name="Grupo 10"/>
                <p:cNvGrpSpPr>
                  <a:grpSpLocks noChangeAspect="1"/>
                </p:cNvGrpSpPr>
                <p:nvPr>
                  <p:custDataLst>
                    <p:tags r:id="rId26"/>
                  </p:custDataLst>
                </p:nvPr>
              </p:nvGrpSpPr>
              <p:grpSpPr>
                <a:xfrm>
                  <a:off x="10194" y="3457"/>
                  <a:ext cx="2611" cy="2595"/>
                  <a:chOff x="1691407" y="4434631"/>
                  <a:chExt cx="8278589" cy="8225642"/>
                </a:xfrm>
              </p:grpSpPr>
              <p:sp>
                <p:nvSpPr>
                  <p:cNvPr id="26" name="4 Elipse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 rot="18977748">
                    <a:off x="1691407" y="4434631"/>
                    <a:ext cx="8278589" cy="8225642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175" cap="rnd" cmpd="sng">
                    <a:noFill/>
                    <a:beve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contrasting" dir="t"/>
                  </a:scene3d>
                  <a:sp3d prstMaterial="metal">
                    <a:bevelT w="0" h="25400" prst="coolSlant"/>
                    <a:contourClr>
                      <a:srgbClr val="BEC7CC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364" tIns="45684" rIns="91364" bIns="45684" rtlCol="0" anchor="ctr"/>
                  <a:lstStyle/>
                  <a:p>
                    <a:pPr algn="ctr"/>
                    <a:endParaRPr lang="es-MX" sz="6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27" name="4 Elipse"/>
                  <p:cNvSpPr>
                    <a:spLocks noChangeAspect="1"/>
                  </p:cNvSpPr>
                  <p:nvPr>
                    <p:custDataLst>
                      <p:tags r:id="rId36"/>
                    </p:custDataLst>
                  </p:nvPr>
                </p:nvSpPr>
                <p:spPr>
                  <a:xfrm rot="19000484">
                    <a:off x="2281579" y="5135086"/>
                    <a:ext cx="7098242" cy="7097670"/>
                  </a:xfrm>
                  <a:prstGeom prst="teardrop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rgbClr val="0F77DD"/>
                      </a:solidFill>
                      <a:latin typeface="Impact" panose="020B080603090205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8" name="5 Elipse"/>
                  <p:cNvSpPr>
                    <a:spLocks noChangeAspect="1"/>
                  </p:cNvSpPr>
                  <p:nvPr>
                    <p:custDataLst>
                      <p:tags r:id="rId37"/>
                    </p:custDataLst>
                  </p:nvPr>
                </p:nvSpPr>
                <p:spPr>
                  <a:xfrm rot="18980193">
                    <a:off x="2862005" y="5781797"/>
                    <a:ext cx="5937392" cy="5798507"/>
                  </a:xfrm>
                  <a:prstGeom prst="teardrop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  <a:effectLst>
                    <a:outerShdw blurRad="469900" dist="203200" dir="7800000" sx="102000" sy="102000" algn="tr" rotWithShape="0">
                      <a:prstClr val="black">
                        <a:alpha val="6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21594000"/>
                    </a:lightRig>
                  </a:scene3d>
                  <a:sp3d extrusionH="69850">
                    <a:bevelT w="38100" h="95250"/>
                    <a:bevelB w="0" h="0"/>
                    <a:extrusionClr>
                      <a:schemeClr val="bg1"/>
                    </a:extrusionClr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5684" rIns="0" bIns="45684" rtlCol="0" anchor="ctr"/>
                  <a:lstStyle/>
                  <a:p>
                    <a:pPr algn="ctr"/>
                    <a:endParaRPr lang="es-MX" sz="33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</p:grpSp>
            <p:grpSp>
              <p:nvGrpSpPr>
                <p:cNvPr id="29" name="Grupo 10"/>
                <p:cNvGrpSpPr>
                  <a:grpSpLocks noChangeAspect="1"/>
                </p:cNvGrpSpPr>
                <p:nvPr>
                  <p:custDataLst>
                    <p:tags r:id="rId27"/>
                  </p:custDataLst>
                </p:nvPr>
              </p:nvGrpSpPr>
              <p:grpSpPr>
                <a:xfrm>
                  <a:off x="13914" y="3457"/>
                  <a:ext cx="2611" cy="2595"/>
                  <a:chOff x="1691407" y="4434631"/>
                  <a:chExt cx="8278589" cy="8225642"/>
                </a:xfrm>
              </p:grpSpPr>
              <p:sp>
                <p:nvSpPr>
                  <p:cNvPr id="30" name="4 Elipse"/>
                  <p:cNvSpPr/>
                  <p:nvPr>
                    <p:custDataLst>
                      <p:tags r:id="rId32"/>
                    </p:custDataLst>
                  </p:nvPr>
                </p:nvSpPr>
                <p:spPr>
                  <a:xfrm rot="18977748">
                    <a:off x="1691407" y="4434631"/>
                    <a:ext cx="8278589" cy="8225642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175" cap="rnd" cmpd="sng">
                    <a:noFill/>
                    <a:beve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contrasting" dir="t"/>
                  </a:scene3d>
                  <a:sp3d prstMaterial="metal">
                    <a:bevelT w="0" h="25400" prst="coolSlant"/>
                    <a:contourClr>
                      <a:srgbClr val="BEC7CC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364" tIns="45684" rIns="91364" bIns="45684" rtlCol="0" anchor="ctr"/>
                  <a:lstStyle/>
                  <a:p>
                    <a:pPr algn="ctr"/>
                    <a:endParaRPr lang="es-MX" sz="6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31" name="4 Elipse"/>
                  <p:cNvSpPr>
                    <a:spLocks noChangeAspect="1"/>
                  </p:cNvSpPr>
                  <p:nvPr>
                    <p:custDataLst>
                      <p:tags r:id="rId33"/>
                    </p:custDataLst>
                  </p:nvPr>
                </p:nvSpPr>
                <p:spPr>
                  <a:xfrm rot="19000484">
                    <a:off x="2281579" y="5135086"/>
                    <a:ext cx="7098242" cy="7097670"/>
                  </a:xfrm>
                  <a:prstGeom prst="teardrop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rgbClr val="0F77DD"/>
                      </a:solidFill>
                      <a:latin typeface="Impact" panose="020B080603090205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2" name="5 Elipse"/>
                  <p:cNvSpPr>
                    <a:spLocks noChangeAspect="1"/>
                  </p:cNvSpPr>
                  <p:nvPr>
                    <p:custDataLst>
                      <p:tags r:id="rId34"/>
                    </p:custDataLst>
                  </p:nvPr>
                </p:nvSpPr>
                <p:spPr>
                  <a:xfrm rot="18980193">
                    <a:off x="2862005" y="5781797"/>
                    <a:ext cx="5937392" cy="5798507"/>
                  </a:xfrm>
                  <a:prstGeom prst="teardrop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  <a:effectLst>
                    <a:outerShdw blurRad="469900" dist="203200" dir="7800000" sx="102000" sy="102000" algn="tr" rotWithShape="0">
                      <a:prstClr val="black">
                        <a:alpha val="6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21594000"/>
                    </a:lightRig>
                  </a:scene3d>
                  <a:sp3d extrusionH="69850">
                    <a:bevelT w="38100" h="95250"/>
                    <a:bevelB w="0" h="0"/>
                    <a:extrusionClr>
                      <a:schemeClr val="bg1"/>
                    </a:extrusionClr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5684" rIns="0" bIns="45684" rtlCol="0" anchor="ctr"/>
                  <a:lstStyle/>
                  <a:p>
                    <a:pPr algn="ctr"/>
                    <a:endParaRPr lang="es-MX" sz="33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</p:grpSp>
            <p:sp>
              <p:nvSpPr>
                <p:cNvPr id="33" name="Textbox 1"/>
                <p:cNvSpPr/>
                <p:nvPr>
                  <p:custDataLst>
                    <p:tags r:id="rId28"/>
                  </p:custDataLst>
                </p:nvPr>
              </p:nvSpPr>
              <p:spPr>
                <a:xfrm rot="5400000">
                  <a:off x="-3657" y="11907"/>
                  <a:ext cx="16515" cy="2435"/>
                </a:xfrm>
                <a:prstGeom prst="rect">
                  <a:avLst/>
                </a:prstGeom>
              </p:spPr>
              <p:txBody>
                <a:bodyPr wrap="square" lIns="120846" tIns="60423" rIns="120846" bIns="60423">
                  <a:spAutoFit/>
                </a:bodyPr>
                <a:lstStyle/>
                <a:p>
                  <a:pPr algn="l">
                    <a:lnSpc>
                      <a:spcPct val="125000"/>
                    </a:lnSpc>
                  </a:pPr>
                  <a:r>
                    <a:rPr lang="en-US" altLang="zh-CN" sz="2000" b="1" spc="300" dirty="0">
                      <a:solidFill>
                        <a:srgbClr val="002060"/>
                      </a:solidFill>
                      <a:latin typeface="Open Sans Condensed" panose="020B0604020202020204" charset="0"/>
                      <a:ea typeface="Open Sans Condensed" panose="020B0604020202020204" charset="0"/>
                      <a:cs typeface="Open Sans Condensed" panose="020B0604020202020204" charset="0"/>
                    </a:rPr>
                    <a:t>     </a:t>
                  </a:r>
                  <a:r>
                    <a:rPr lang="zh-CN" altLang="en-US" sz="2400" b="1" spc="300" dirty="0">
                      <a:solidFill>
                        <a:srgbClr val="002060"/>
                      </a:solidFill>
                      <a:latin typeface="Open Sans Condensed" panose="020B0604020202020204" charset="0"/>
                      <a:ea typeface="Open Sans Condensed" panose="020B0604020202020204" charset="0"/>
                      <a:cs typeface="Open Sans Condensed" panose="020B0604020202020204" charset="0"/>
                    </a:rPr>
                    <a:t>块嵌套循环连接算法</a:t>
                  </a:r>
                  <a:endParaRPr lang="en-US" sz="2400" b="1" spc="300" dirty="0">
                    <a:solidFill>
                      <a:srgbClr val="002060"/>
                    </a:solidFill>
                    <a:latin typeface="Source Sans Pro" panose="020B050303040302020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4" name="Textbox 1"/>
                <p:cNvSpPr/>
                <p:nvPr>
                  <p:custDataLst>
                    <p:tags r:id="rId29"/>
                  </p:custDataLst>
                </p:nvPr>
              </p:nvSpPr>
              <p:spPr>
                <a:xfrm rot="5400000">
                  <a:off x="1111" y="12220"/>
                  <a:ext cx="15378" cy="1776"/>
                </a:xfrm>
                <a:prstGeom prst="rect">
                  <a:avLst/>
                </a:prstGeom>
              </p:spPr>
              <p:txBody>
                <a:bodyPr wrap="square" lIns="120846" tIns="60423" rIns="120846" bIns="60423">
                  <a:noAutofit/>
                </a:bodyPr>
                <a:lstStyle/>
                <a:p>
                  <a:pPr algn="l">
                    <a:lnSpc>
                      <a:spcPct val="125000"/>
                    </a:lnSpc>
                  </a:pPr>
                  <a:r>
                    <a:rPr lang="en-US" altLang="zh-CN" sz="2000" b="1" spc="300" dirty="0">
                      <a:solidFill>
                        <a:srgbClr val="0070C0"/>
                      </a:solidFill>
                      <a:latin typeface="Source Sans Pro" panose="020B0503030403020204" charset="0"/>
                      <a:ea typeface="宋体" panose="02010600030101010101" pitchFamily="2" charset="-122"/>
                      <a:cs typeface="Segoe UI" panose="020B0502040204020203" pitchFamily="34" charset="0"/>
                    </a:rPr>
                    <a:t>        </a:t>
                  </a:r>
                  <a:r>
                    <a:rPr lang="en-US" altLang="zh-CN" sz="2400" b="1" spc="300" dirty="0">
                      <a:solidFill>
                        <a:srgbClr val="0070C0"/>
                      </a:solidFill>
                      <a:latin typeface="Source Sans Pro" panose="020B0503030403020204" charset="0"/>
                      <a:ea typeface="宋体" panose="02010600030101010101" pitchFamily="2" charset="-122"/>
                      <a:cs typeface="Segoe UI" panose="020B0502040204020203" pitchFamily="34" charset="0"/>
                    </a:rPr>
                    <a:t>order by</a:t>
                  </a:r>
                  <a:r>
                    <a:rPr lang="zh-CN" altLang="en-US" sz="2400" b="1" spc="300" dirty="0">
                      <a:solidFill>
                        <a:srgbClr val="0070C0"/>
                      </a:solidFill>
                      <a:latin typeface="Source Sans Pro" panose="020B0503030403020204" charset="0"/>
                      <a:ea typeface="宋体" panose="02010600030101010101" pitchFamily="2" charset="-122"/>
                      <a:cs typeface="Segoe UI" panose="020B0502040204020203" pitchFamily="34" charset="0"/>
                    </a:rPr>
                    <a:t>操作符</a:t>
                  </a:r>
                </a:p>
              </p:txBody>
            </p:sp>
            <p:sp>
              <p:nvSpPr>
                <p:cNvPr id="35" name="Textbox 1"/>
                <p:cNvSpPr/>
                <p:nvPr>
                  <p:custDataLst>
                    <p:tags r:id="rId30"/>
                  </p:custDataLst>
                </p:nvPr>
              </p:nvSpPr>
              <p:spPr>
                <a:xfrm rot="5400000">
                  <a:off x="5778" y="12251"/>
                  <a:ext cx="12352" cy="2442"/>
                </a:xfrm>
                <a:prstGeom prst="rect">
                  <a:avLst/>
                </a:prstGeom>
              </p:spPr>
              <p:txBody>
                <a:bodyPr wrap="square" lIns="120846" tIns="60423" rIns="120846" bIns="60423">
                  <a:spAutoFit/>
                </a:bodyPr>
                <a:lstStyle/>
                <a:p>
                  <a:pPr algn="l">
                    <a:lnSpc>
                      <a:spcPct val="125000"/>
                    </a:lnSpc>
                  </a:pPr>
                  <a:r>
                    <a:rPr lang="en-US" altLang="zh-CN" sz="2000" b="1" spc="300" dirty="0">
                      <a:solidFill>
                        <a:srgbClr val="002060"/>
                      </a:solidFill>
                      <a:latin typeface="Source Sans Pro" panose="020B0503030403020204" charset="0"/>
                      <a:ea typeface="宋体" panose="02010600030101010101" pitchFamily="2" charset="-122"/>
                      <a:cs typeface="Segoe UI" panose="020B0502040204020203" pitchFamily="34" charset="0"/>
                    </a:rPr>
                    <a:t>        </a:t>
                  </a:r>
                  <a:r>
                    <a:rPr lang="zh-CN" altLang="en-US" sz="2400" b="1" spc="300" dirty="0">
                      <a:solidFill>
                        <a:srgbClr val="002060"/>
                      </a:solidFill>
                      <a:latin typeface="Source Sans Pro" panose="020B0503030403020204" charset="0"/>
                      <a:ea typeface="宋体" panose="02010600030101010101" pitchFamily="2" charset="-122"/>
                      <a:cs typeface="Segoe UI" panose="020B0502040204020203" pitchFamily="34" charset="0"/>
                    </a:rPr>
                    <a:t>时间类型</a:t>
                  </a:r>
                </a:p>
              </p:txBody>
            </p:sp>
            <p:sp>
              <p:nvSpPr>
                <p:cNvPr id="36" name="Textbox 1"/>
                <p:cNvSpPr/>
                <p:nvPr>
                  <p:custDataLst>
                    <p:tags r:id="rId31"/>
                  </p:custDataLst>
                </p:nvPr>
              </p:nvSpPr>
              <p:spPr>
                <a:xfrm rot="5400000">
                  <a:off x="9179" y="13310"/>
                  <a:ext cx="13244" cy="2408"/>
                </a:xfrm>
                <a:prstGeom prst="rect">
                  <a:avLst/>
                </a:prstGeom>
              </p:spPr>
              <p:txBody>
                <a:bodyPr wrap="square" lIns="120846" tIns="60423" rIns="120846" bIns="60423">
                  <a:spAutoFit/>
                </a:bodyPr>
                <a:lstStyle/>
                <a:p>
                  <a:pPr algn="l">
                    <a:lnSpc>
                      <a:spcPct val="125000"/>
                    </a:lnSpc>
                  </a:pPr>
                  <a:r>
                    <a:rPr lang="en-US" altLang="zh-CN" sz="2000" b="1" spc="300" dirty="0">
                      <a:solidFill>
                        <a:srgbClr val="0070C0"/>
                      </a:solidFill>
                      <a:latin typeface="Open Sans Condensed" panose="020B0604020202020204" charset="0"/>
                      <a:ea typeface="Open Sans Condensed" panose="020B0604020202020204" charset="0"/>
                      <a:cs typeface="Open Sans Condensed" panose="020B0604020202020204" charset="0"/>
                    </a:rPr>
                    <a:t>  </a:t>
                  </a:r>
                  <a:r>
                    <a:rPr lang="en-US" altLang="zh-CN" sz="2400" b="1" spc="300" dirty="0">
                      <a:solidFill>
                        <a:srgbClr val="0070C0"/>
                      </a:solidFill>
                      <a:latin typeface="Open Sans Condensed" panose="020B0604020202020204" charset="0"/>
                      <a:ea typeface="Open Sans Condensed" panose="020B0604020202020204" charset="0"/>
                      <a:cs typeface="Open Sans Condensed" panose="020B0604020202020204" charset="0"/>
                    </a:rPr>
                    <a:t>   </a:t>
                  </a:r>
                  <a:r>
                    <a:rPr lang="zh-CN" altLang="en-US" sz="2400" b="1" spc="300" dirty="0">
                      <a:gradFill>
                        <a:gsLst>
                          <a:gs pos="50000">
                            <a:schemeClr val="accent2"/>
                          </a:gs>
                          <a:gs pos="0">
                            <a:schemeClr val="accent2">
                              <a:lumMod val="25000"/>
                              <a:lumOff val="75000"/>
                            </a:schemeClr>
                          </a:gs>
                          <a:gs pos="100000">
                            <a:schemeClr val="accent2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  <a:latin typeface="Open Sans Condensed" panose="020B0604020202020204" charset="0"/>
                      <a:ea typeface="Open Sans Condensed" panose="020B0604020202020204" charset="0"/>
                      <a:cs typeface="Open Sans Condensed" panose="020B0604020202020204" charset="0"/>
                    </a:rPr>
                    <a:t>查询执行</a:t>
                  </a: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 rot="16200000">
                <a:off x="10876" y="-2771"/>
                <a:ext cx="3317" cy="8093"/>
                <a:chOff x="10194" y="3457"/>
                <a:chExt cx="6904" cy="16687"/>
              </a:xfrm>
            </p:grpSpPr>
            <p:grpSp>
              <p:nvGrpSpPr>
                <p:cNvPr id="87" name="Grupo 10"/>
                <p:cNvGrpSpPr>
                  <a:grpSpLocks noChangeAspect="1"/>
                </p:cNvGrpSpPr>
                <p:nvPr>
                  <p:custDataLst>
                    <p:tags r:id="rId14"/>
                  </p:custDataLst>
                </p:nvPr>
              </p:nvGrpSpPr>
              <p:grpSpPr>
                <a:xfrm>
                  <a:off x="10194" y="3457"/>
                  <a:ext cx="2611" cy="2595"/>
                  <a:chOff x="1691407" y="4434631"/>
                  <a:chExt cx="8278589" cy="8225642"/>
                </a:xfrm>
              </p:grpSpPr>
              <p:sp>
                <p:nvSpPr>
                  <p:cNvPr id="88" name="4 Elipse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 rot="18977748">
                    <a:off x="1691407" y="4434631"/>
                    <a:ext cx="8278589" cy="8225642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175" cap="rnd" cmpd="sng">
                    <a:noFill/>
                    <a:beve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contrasting" dir="t"/>
                  </a:scene3d>
                  <a:sp3d prstMaterial="metal">
                    <a:bevelT w="0" h="25400" prst="coolSlant"/>
                    <a:contourClr>
                      <a:srgbClr val="BEC7CC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364" tIns="45684" rIns="91364" bIns="45684" rtlCol="0" anchor="ctr"/>
                  <a:lstStyle/>
                  <a:p>
                    <a:pPr algn="ctr"/>
                    <a:endParaRPr lang="es-MX" sz="6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89" name="4 Elipse"/>
                  <p:cNvSpPr>
                    <a:spLocks noChangeAspect="1"/>
                  </p:cNvSpPr>
                  <p:nvPr>
                    <p:custDataLst>
                      <p:tags r:id="rId22"/>
                    </p:custDataLst>
                  </p:nvPr>
                </p:nvSpPr>
                <p:spPr>
                  <a:xfrm rot="19000484">
                    <a:off x="2281579" y="5135086"/>
                    <a:ext cx="7098242" cy="7097670"/>
                  </a:xfrm>
                  <a:prstGeom prst="teardrop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rgbClr val="0F77DD"/>
                      </a:solidFill>
                      <a:latin typeface="Impact" panose="020B080603090205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0" name="5 Elipse"/>
                  <p:cNvSpPr>
                    <a:spLocks noChangeAspect="1"/>
                  </p:cNvSpPr>
                  <p:nvPr>
                    <p:custDataLst>
                      <p:tags r:id="rId23"/>
                    </p:custDataLst>
                  </p:nvPr>
                </p:nvSpPr>
                <p:spPr>
                  <a:xfrm rot="18980193">
                    <a:off x="2862005" y="5781797"/>
                    <a:ext cx="5937392" cy="5798507"/>
                  </a:xfrm>
                  <a:prstGeom prst="teardrop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  <a:effectLst>
                    <a:outerShdw blurRad="469900" dist="203200" dir="7800000" sx="102000" sy="102000" algn="tr" rotWithShape="0">
                      <a:prstClr val="black">
                        <a:alpha val="6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21594000"/>
                    </a:lightRig>
                  </a:scene3d>
                  <a:sp3d extrusionH="69850">
                    <a:bevelT w="38100" h="95250"/>
                    <a:bevelB w="0" h="0"/>
                    <a:extrusionClr>
                      <a:schemeClr val="bg1"/>
                    </a:extrusionClr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5684" rIns="0" bIns="45684" rtlCol="0" anchor="ctr"/>
                  <a:lstStyle/>
                  <a:p>
                    <a:pPr algn="ctr"/>
                    <a:endParaRPr lang="es-MX" sz="33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</p:grpSp>
            <p:grpSp>
              <p:nvGrpSpPr>
                <p:cNvPr id="91" name="Grupo 10"/>
                <p:cNvGrpSpPr>
                  <a:grpSpLocks noChangeAspect="1"/>
                </p:cNvGrpSpPr>
                <p:nvPr>
                  <p:custDataLst>
                    <p:tags r:id="rId15"/>
                  </p:custDataLst>
                </p:nvPr>
              </p:nvGrpSpPr>
              <p:grpSpPr>
                <a:xfrm>
                  <a:off x="13914" y="3457"/>
                  <a:ext cx="2611" cy="2595"/>
                  <a:chOff x="1691407" y="4434631"/>
                  <a:chExt cx="8278589" cy="8225642"/>
                </a:xfrm>
              </p:grpSpPr>
              <p:sp>
                <p:nvSpPr>
                  <p:cNvPr id="92" name="4 Elipse"/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 rot="18977748">
                    <a:off x="1691407" y="4434631"/>
                    <a:ext cx="8278589" cy="8225642"/>
                  </a:xfrm>
                  <a:prstGeom prst="teardrop">
                    <a:avLst/>
                  </a:prstGeom>
                  <a:solidFill>
                    <a:schemeClr val="bg1"/>
                  </a:solidFill>
                  <a:ln w="3175" cap="rnd" cmpd="sng">
                    <a:noFill/>
                    <a:beve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contrasting" dir="t"/>
                  </a:scene3d>
                  <a:sp3d prstMaterial="metal">
                    <a:bevelT w="0" h="25400" prst="coolSlant"/>
                    <a:contourClr>
                      <a:srgbClr val="BEC7CC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364" tIns="45684" rIns="91364" bIns="45684" rtlCol="0" anchor="ctr"/>
                  <a:lstStyle/>
                  <a:p>
                    <a:pPr algn="ctr"/>
                    <a:endParaRPr lang="es-MX" sz="6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93" name="4 Elipse"/>
                  <p:cNvSpPr>
                    <a:spLocks noChangeAspect="1"/>
                  </p:cNvSpPr>
                  <p:nvPr>
                    <p:custDataLst>
                      <p:tags r:id="rId19"/>
                    </p:custDataLst>
                  </p:nvPr>
                </p:nvSpPr>
                <p:spPr>
                  <a:xfrm rot="19000484">
                    <a:off x="2281579" y="5135086"/>
                    <a:ext cx="7098242" cy="7097670"/>
                  </a:xfrm>
                  <a:prstGeom prst="teardrop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rgbClr val="0F77DD"/>
                      </a:solidFill>
                      <a:latin typeface="Impact" panose="020B080603090205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4" name="5 Elipse"/>
                  <p:cNvSpPr>
                    <a:spLocks noChangeAspect="1"/>
                  </p:cNvSpPr>
                  <p:nvPr>
                    <p:custDataLst>
                      <p:tags r:id="rId20"/>
                    </p:custDataLst>
                  </p:nvPr>
                </p:nvSpPr>
                <p:spPr>
                  <a:xfrm rot="18980193">
                    <a:off x="2862005" y="5781797"/>
                    <a:ext cx="5937392" cy="5798507"/>
                  </a:xfrm>
                  <a:prstGeom prst="teardrop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  <a:effectLst>
                    <a:outerShdw blurRad="469900" dist="203200" dir="7800000" sx="102000" sy="102000" algn="tr" rotWithShape="0">
                      <a:prstClr val="black">
                        <a:alpha val="6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21594000"/>
                    </a:lightRig>
                  </a:scene3d>
                  <a:sp3d extrusionH="69850">
                    <a:bevelT w="38100" h="95250"/>
                    <a:bevelB w="0" h="0"/>
                    <a:extrusionClr>
                      <a:schemeClr val="bg1"/>
                    </a:extrusionClr>
                    <a:contourClr>
                      <a:schemeClr val="tx1"/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45684" rIns="0" bIns="45684" rtlCol="0" anchor="ctr"/>
                  <a:lstStyle/>
                  <a:p>
                    <a:pPr algn="ctr"/>
                    <a:endParaRPr lang="es-MX" sz="33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mpact" panose="020B080603090205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</a:endParaRPr>
                  </a:p>
                </p:txBody>
              </p:sp>
            </p:grpSp>
            <p:sp>
              <p:nvSpPr>
                <p:cNvPr id="97" name="Textbox 1"/>
                <p:cNvSpPr/>
                <p:nvPr>
                  <p:custDataLst>
                    <p:tags r:id="rId16"/>
                  </p:custDataLst>
                </p:nvPr>
              </p:nvSpPr>
              <p:spPr>
                <a:xfrm rot="5400000">
                  <a:off x="5794" y="12557"/>
                  <a:ext cx="12738" cy="2435"/>
                </a:xfrm>
                <a:prstGeom prst="rect">
                  <a:avLst/>
                </a:prstGeom>
              </p:spPr>
              <p:txBody>
                <a:bodyPr wrap="square" lIns="120846" tIns="60423" rIns="120846" bIns="60423">
                  <a:spAutoFit/>
                </a:bodyPr>
                <a:lstStyle/>
                <a:p>
                  <a:pPr algn="ctr">
                    <a:lnSpc>
                      <a:spcPct val="125000"/>
                    </a:lnSpc>
                  </a:pPr>
                  <a:r>
                    <a:rPr lang="zh-CN" altLang="en-US" sz="2400" b="1" spc="300" dirty="0">
                      <a:solidFill>
                        <a:srgbClr val="002060"/>
                      </a:solidFill>
                      <a:latin typeface="Open Sans Condensed" panose="020B060402020202020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存储管理</a:t>
                  </a:r>
                  <a:endParaRPr lang="en-US" sz="2400" b="1" spc="300" dirty="0">
                    <a:solidFill>
                      <a:srgbClr val="002060"/>
                    </a:solidFill>
                    <a:latin typeface="Source Sans Pro" panose="020B050303040302020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8" name="Textbox 1"/>
                <p:cNvSpPr/>
                <p:nvPr>
                  <p:custDataLst>
                    <p:tags r:id="rId17"/>
                  </p:custDataLst>
                </p:nvPr>
              </p:nvSpPr>
              <p:spPr>
                <a:xfrm rot="5400000">
                  <a:off x="9452" y="12427"/>
                  <a:ext cx="12857" cy="2435"/>
                </a:xfrm>
                <a:prstGeom prst="rect">
                  <a:avLst/>
                </a:prstGeom>
              </p:spPr>
              <p:txBody>
                <a:bodyPr wrap="square" lIns="120846" tIns="60423" rIns="120846" bIns="60423">
                  <a:spAutoFit/>
                </a:bodyPr>
                <a:lstStyle/>
                <a:p>
                  <a:pPr algn="ctr">
                    <a:lnSpc>
                      <a:spcPct val="125000"/>
                    </a:lnSpc>
                  </a:pPr>
                  <a:r>
                    <a:rPr lang="zh-CN" altLang="en-US" sz="2400" b="1" spc="300" dirty="0">
                      <a:solidFill>
                        <a:srgbClr val="0070C0"/>
                      </a:solidFill>
                      <a:latin typeface="Source Sans Pro" panose="020B050303040302020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项目概述</a:t>
                  </a:r>
                </a:p>
              </p:txBody>
            </p:sp>
          </p:grpSp>
        </p:grpSp>
        <p:sp>
          <p:nvSpPr>
            <p:cNvPr id="100" name="Textbox 1"/>
            <p:cNvSpPr/>
            <p:nvPr>
              <p:custDataLst>
                <p:tags r:id="rId8"/>
              </p:custDataLst>
            </p:nvPr>
          </p:nvSpPr>
          <p:spPr>
            <a:xfrm rot="21600000">
              <a:off x="9125" y="1411"/>
              <a:ext cx="495" cy="795"/>
            </a:xfrm>
            <a:prstGeom prst="rect">
              <a:avLst/>
            </a:prstGeom>
          </p:spPr>
          <p:txBody>
            <a:bodyPr wrap="square" lIns="120846" tIns="60423" rIns="120846" bIns="60423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2000" b="1" spc="300" dirty="0">
                  <a:solidFill>
                    <a:srgbClr val="002060"/>
                  </a:solidFill>
                  <a:latin typeface="Source Sans Pro" panose="020B0503030403020204" charset="0"/>
                  <a:ea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02" name="Textbox 1"/>
            <p:cNvSpPr/>
            <p:nvPr>
              <p:custDataLst>
                <p:tags r:id="rId9"/>
              </p:custDataLst>
            </p:nvPr>
          </p:nvSpPr>
          <p:spPr>
            <a:xfrm rot="21600000">
              <a:off x="9125" y="2727"/>
              <a:ext cx="495" cy="795"/>
            </a:xfrm>
            <a:prstGeom prst="rect">
              <a:avLst/>
            </a:prstGeom>
          </p:spPr>
          <p:txBody>
            <a:bodyPr wrap="square" lIns="120846" tIns="60423" rIns="120846" bIns="60423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2000" b="1" spc="300" dirty="0">
                  <a:solidFill>
                    <a:srgbClr val="002060"/>
                  </a:solidFill>
                  <a:latin typeface="Source Sans Pro" panose="020B0503030403020204" charset="0"/>
                  <a:ea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103" name="Textbox 1"/>
            <p:cNvSpPr/>
            <p:nvPr>
              <p:custDataLst>
                <p:tags r:id="rId10"/>
              </p:custDataLst>
            </p:nvPr>
          </p:nvSpPr>
          <p:spPr>
            <a:xfrm rot="21600000">
              <a:off x="9125" y="4034"/>
              <a:ext cx="495" cy="795"/>
            </a:xfrm>
            <a:prstGeom prst="rect">
              <a:avLst/>
            </a:prstGeom>
          </p:spPr>
          <p:txBody>
            <a:bodyPr wrap="square" lIns="120846" tIns="60423" rIns="120846" bIns="60423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2000" b="1" spc="300" dirty="0">
                  <a:solidFill>
                    <a:srgbClr val="002060"/>
                  </a:solidFill>
                  <a:latin typeface="Source Sans Pro" panose="020B0503030403020204" charset="0"/>
                  <a:ea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04" name="Textbox 1"/>
            <p:cNvSpPr/>
            <p:nvPr>
              <p:custDataLst>
                <p:tags r:id="rId11"/>
              </p:custDataLst>
            </p:nvPr>
          </p:nvSpPr>
          <p:spPr>
            <a:xfrm rot="21600000">
              <a:off x="9108" y="5350"/>
              <a:ext cx="495" cy="795"/>
            </a:xfrm>
            <a:prstGeom prst="rect">
              <a:avLst/>
            </a:prstGeom>
          </p:spPr>
          <p:txBody>
            <a:bodyPr wrap="square" lIns="120846" tIns="60423" rIns="120846" bIns="60423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2000" b="1" spc="300" dirty="0">
                  <a:solidFill>
                    <a:srgbClr val="002060"/>
                  </a:solidFill>
                  <a:latin typeface="Source Sans Pro" panose="020B0503030403020204" charset="0"/>
                  <a:ea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105" name="Textbox 1"/>
            <p:cNvSpPr/>
            <p:nvPr>
              <p:custDataLst>
                <p:tags r:id="rId12"/>
              </p:custDataLst>
            </p:nvPr>
          </p:nvSpPr>
          <p:spPr>
            <a:xfrm rot="21600000">
              <a:off x="9125" y="6665"/>
              <a:ext cx="495" cy="795"/>
            </a:xfrm>
            <a:prstGeom prst="rect">
              <a:avLst/>
            </a:prstGeom>
          </p:spPr>
          <p:txBody>
            <a:bodyPr wrap="square" lIns="120846" tIns="60423" rIns="120846" bIns="60423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2000" b="1" spc="300" dirty="0">
                  <a:solidFill>
                    <a:srgbClr val="002060"/>
                  </a:solidFill>
                  <a:latin typeface="Source Sans Pro" panose="020B0503030403020204" charset="0"/>
                  <a:ea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  <p:sp>
          <p:nvSpPr>
            <p:cNvPr id="106" name="Textbox 1"/>
            <p:cNvSpPr/>
            <p:nvPr>
              <p:custDataLst>
                <p:tags r:id="rId13"/>
              </p:custDataLst>
            </p:nvPr>
          </p:nvSpPr>
          <p:spPr>
            <a:xfrm rot="21600000">
              <a:off x="9108" y="7981"/>
              <a:ext cx="495" cy="795"/>
            </a:xfrm>
            <a:prstGeom prst="rect">
              <a:avLst/>
            </a:prstGeom>
          </p:spPr>
          <p:txBody>
            <a:bodyPr wrap="square" lIns="120846" tIns="60423" rIns="120846" bIns="60423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2000" b="1" spc="300" dirty="0">
                  <a:solidFill>
                    <a:srgbClr val="002060"/>
                  </a:solidFill>
                  <a:latin typeface="Source Sans Pro" panose="020B0503030403020204" charset="0"/>
                  <a:ea typeface="Segoe UI" panose="020B0502040204020203" pitchFamily="34" charset="0"/>
                  <a:cs typeface="Segoe UI" panose="020B0502040204020203" pitchFamily="34" charset="0"/>
                </a:rPr>
                <a:t>6</a:t>
              </a:r>
            </a:p>
          </p:txBody>
        </p:sp>
      </p:grpSp>
      <p:sp>
        <p:nvSpPr>
          <p:cNvPr id="4" name="TextBox 59"/>
          <p:cNvSpPr txBox="1">
            <a:spLocks noChangeArrowheads="1"/>
          </p:cNvSpPr>
          <p:nvPr/>
        </p:nvSpPr>
        <p:spPr bwMode="auto">
          <a:xfrm flipH="1">
            <a:off x="1446530" y="4280535"/>
            <a:ext cx="2912745" cy="9512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6600" b="1" spc="12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r>
              <a:rPr lang="zh-CN" altLang="en-US" sz="6600" b="1" spc="1200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1872615" y="5415915"/>
            <a:ext cx="2061210" cy="337820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>
              <a:defRPr/>
            </a:pPr>
            <a:r>
              <a:rPr lang="en-US" altLang="zh-CN" sz="1600" spc="600" dirty="0">
                <a:solidFill>
                  <a:schemeClr val="bg1">
                    <a:lumMod val="7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 </a:t>
            </a:r>
            <a:r>
              <a:rPr lang="en-US" altLang="zh-CN" sz="1600" spc="600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CONTENTS</a:t>
            </a:r>
          </a:p>
        </p:txBody>
      </p:sp>
      <p:sp>
        <p:nvSpPr>
          <p:cNvPr id="197" name="文本框 196"/>
          <p:cNvSpPr txBox="1"/>
          <p:nvPr>
            <p:custDataLst>
              <p:tags r:id="rId2"/>
            </p:custDataLst>
          </p:nvPr>
        </p:nvSpPr>
        <p:spPr>
          <a:xfrm>
            <a:off x="8323438" y="1422647"/>
            <a:ext cx="163657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Project </a:t>
            </a:r>
            <a:r>
              <a:rPr lang="en-US" altLang="zh-CN" sz="14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introduction</a:t>
            </a:r>
            <a:endParaRPr lang="en-US" altLang="zh-CN" sz="14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198" name="文本框 197"/>
          <p:cNvSpPr txBox="1"/>
          <p:nvPr>
            <p:custDataLst>
              <p:tags r:id="rId3"/>
            </p:custDataLst>
          </p:nvPr>
        </p:nvSpPr>
        <p:spPr>
          <a:xfrm>
            <a:off x="8281344" y="2162036"/>
            <a:ext cx="17058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Storage management</a:t>
            </a:r>
          </a:p>
        </p:txBody>
      </p:sp>
      <p:sp>
        <p:nvSpPr>
          <p:cNvPr id="199" name="文本框 198"/>
          <p:cNvSpPr txBox="1"/>
          <p:nvPr>
            <p:custDataLst>
              <p:tags r:id="rId4"/>
            </p:custDataLst>
          </p:nvPr>
        </p:nvSpPr>
        <p:spPr>
          <a:xfrm>
            <a:off x="8406716" y="3030296"/>
            <a:ext cx="1721938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Query execution</a:t>
            </a:r>
          </a:p>
        </p:txBody>
      </p:sp>
      <p:sp>
        <p:nvSpPr>
          <p:cNvPr id="200" name="文本框 199"/>
          <p:cNvSpPr txBox="1"/>
          <p:nvPr>
            <p:custDataLst>
              <p:tags r:id="rId5"/>
            </p:custDataLst>
          </p:nvPr>
        </p:nvSpPr>
        <p:spPr>
          <a:xfrm>
            <a:off x="8407885" y="3865905"/>
            <a:ext cx="1579334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DATETIME type</a:t>
            </a:r>
          </a:p>
        </p:txBody>
      </p:sp>
      <p:sp>
        <p:nvSpPr>
          <p:cNvPr id="202" name="文本框 201"/>
          <p:cNvSpPr txBox="1"/>
          <p:nvPr>
            <p:custDataLst>
              <p:tags r:id="rId6"/>
            </p:custDataLst>
          </p:nvPr>
        </p:nvSpPr>
        <p:spPr>
          <a:xfrm>
            <a:off x="8281344" y="4658210"/>
            <a:ext cx="1803670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Order by and LIMIT</a:t>
            </a:r>
          </a:p>
        </p:txBody>
      </p:sp>
      <p:sp>
        <p:nvSpPr>
          <p:cNvPr id="204" name="文本框 203"/>
          <p:cNvSpPr txBox="1"/>
          <p:nvPr>
            <p:custDataLst>
              <p:tags r:id="rId7"/>
            </p:custDataLst>
          </p:nvPr>
        </p:nvSpPr>
        <p:spPr>
          <a:xfrm>
            <a:off x="8169435" y="5546430"/>
            <a:ext cx="2560334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Block Nested-Loop-Join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0A18D9-4812-483A-BB12-ED38191C33A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071927" y="1246567"/>
            <a:ext cx="3950541" cy="24520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9472" y="-5680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order by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C6EE07-E801-4C48-8DEE-F5612F030C68}"/>
              </a:ext>
            </a:extLst>
          </p:cNvPr>
          <p:cNvSpPr txBox="1"/>
          <p:nvPr/>
        </p:nvSpPr>
        <p:spPr>
          <a:xfrm>
            <a:off x="404342" y="1596696"/>
            <a:ext cx="505475" cy="38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户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分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E028A5-150B-4B50-A411-A00D6B0BCFA2}"/>
              </a:ext>
            </a:extLst>
          </p:cNvPr>
          <p:cNvSpPr txBox="1"/>
          <p:nvPr/>
        </p:nvSpPr>
        <p:spPr>
          <a:xfrm>
            <a:off x="7666438" y="1417287"/>
            <a:ext cx="670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预期结果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2EDBC0-3AEC-4544-BCB1-8C4DE0A2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71" y="1004174"/>
            <a:ext cx="5698276" cy="55299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B4321A-89FE-4768-BA35-1D78F6A16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619" y="323897"/>
            <a:ext cx="3092945" cy="6210206"/>
          </a:xfrm>
          <a:prstGeom prst="rect">
            <a:avLst/>
          </a:prstGeom>
        </p:spPr>
      </p:pic>
      <p:pic>
        <p:nvPicPr>
          <p:cNvPr id="9" name="Picture 4" descr="暂无图片">
            <a:extLst>
              <a:ext uri="{FF2B5EF4-FFF2-40B4-BE49-F238E27FC236}">
                <a16:creationId xmlns:a16="http://schemas.microsoft.com/office/drawing/2014/main" id="{94ADD848-0F43-45E3-A34A-BCDD56C56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" y="152137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9472" y="-5680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order by</a:t>
            </a:r>
          </a:p>
        </p:txBody>
      </p:sp>
      <p:pic>
        <p:nvPicPr>
          <p:cNvPr id="9" name="Picture 4" descr="暂无图片">
            <a:extLst>
              <a:ext uri="{FF2B5EF4-FFF2-40B4-BE49-F238E27FC236}">
                <a16:creationId xmlns:a16="http://schemas.microsoft.com/office/drawing/2014/main" id="{94ADD848-0F43-45E3-A34A-BCDD56C56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" y="152137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E1B896-27D4-4A21-88E2-8AE6FA23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08" y="1749362"/>
            <a:ext cx="10248248" cy="30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4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87840" y="0"/>
            <a:ext cx="2804160" cy="172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1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文本框 76"/>
          <p:cNvSpPr txBox="1"/>
          <p:nvPr/>
        </p:nvSpPr>
        <p:spPr>
          <a:xfrm>
            <a:off x="2173178" y="1991626"/>
            <a:ext cx="1698172" cy="1783340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dirty="0">
                <a:solidFill>
                  <a:schemeClr val="accent1"/>
                </a:solidFill>
                <a:latin typeface="Impact" panose="020B0806030902050204" pitchFamily="34" charset="0"/>
              </a:rPr>
              <a:t> 06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525248" y="1846384"/>
            <a:ext cx="0" cy="24003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709488" y="1846384"/>
            <a:ext cx="7449475" cy="2165466"/>
            <a:chOff x="688791" y="2839902"/>
            <a:chExt cx="7449475" cy="2165466"/>
          </a:xfrm>
        </p:grpSpPr>
        <p:sp>
          <p:nvSpPr>
            <p:cNvPr id="9" name="矩形 8"/>
            <p:cNvSpPr/>
            <p:nvPr/>
          </p:nvSpPr>
          <p:spPr>
            <a:xfrm>
              <a:off x="688791" y="2839902"/>
              <a:ext cx="7449475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6000" b="1" spc="100" dirty="0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1"/>
                  </a:gradFill>
                  <a:sym typeface="+mn-ea"/>
                </a:rPr>
                <a:t> 块嵌套循环连接算法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88791" y="3739430"/>
              <a:ext cx="4737194" cy="8237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6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字魂59号-创粗黑" panose="00000500000000000000" pitchFamily="2" charset="-122"/>
                </a:rPr>
                <a:t>Block Nested-Loop-Join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19419" y="5005368"/>
              <a:ext cx="136822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966522" y="1489304"/>
            <a:ext cx="7984600" cy="9342758"/>
          </a:xfrm>
          <a:custGeom>
            <a:avLst/>
            <a:gdLst>
              <a:gd name="connsiteX0" fmla="*/ 2710878 w 7984600"/>
              <a:gd name="connsiteY0" fmla="*/ 3915816 h 9342758"/>
              <a:gd name="connsiteX1" fmla="*/ 7984600 w 7984600"/>
              <a:gd name="connsiteY1" fmla="*/ 3915816 h 9342758"/>
              <a:gd name="connsiteX2" fmla="*/ 7984600 w 7984600"/>
              <a:gd name="connsiteY2" fmla="*/ 9342758 h 9342758"/>
              <a:gd name="connsiteX3" fmla="*/ 0 w 7984600"/>
              <a:gd name="connsiteY3" fmla="*/ 9342758 h 9342758"/>
              <a:gd name="connsiteX4" fmla="*/ 0 w 7984600"/>
              <a:gd name="connsiteY4" fmla="*/ 8490949 h 9342758"/>
              <a:gd name="connsiteX5" fmla="*/ 1318046 w 7984600"/>
              <a:gd name="connsiteY5" fmla="*/ 8490949 h 9342758"/>
              <a:gd name="connsiteX6" fmla="*/ 1318046 w 7984600"/>
              <a:gd name="connsiteY6" fmla="*/ 8640960 h 9342758"/>
              <a:gd name="connsiteX7" fmla="*/ 2710878 w 7984600"/>
              <a:gd name="connsiteY7" fmla="*/ 8640960 h 9342758"/>
              <a:gd name="connsiteX8" fmla="*/ 0 w 7984600"/>
              <a:gd name="connsiteY8" fmla="*/ 0 h 9342758"/>
              <a:gd name="connsiteX9" fmla="*/ 1654759 w 7984600"/>
              <a:gd name="connsiteY9" fmla="*/ 0 h 9342758"/>
              <a:gd name="connsiteX10" fmla="*/ 1654759 w 7984600"/>
              <a:gd name="connsiteY10" fmla="*/ 2874325 h 9342758"/>
              <a:gd name="connsiteX11" fmla="*/ 0 w 7984600"/>
              <a:gd name="connsiteY11" fmla="*/ 2874325 h 93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84600" h="9342758">
                <a:moveTo>
                  <a:pt x="2710878" y="3915816"/>
                </a:moveTo>
                <a:lnTo>
                  <a:pt x="7984600" y="3915816"/>
                </a:lnTo>
                <a:lnTo>
                  <a:pt x="7984600" y="9342758"/>
                </a:lnTo>
                <a:lnTo>
                  <a:pt x="0" y="9342758"/>
                </a:lnTo>
                <a:lnTo>
                  <a:pt x="0" y="8490949"/>
                </a:lnTo>
                <a:lnTo>
                  <a:pt x="1318046" y="8490949"/>
                </a:lnTo>
                <a:lnTo>
                  <a:pt x="1318046" y="8640960"/>
                </a:lnTo>
                <a:lnTo>
                  <a:pt x="2710878" y="8640960"/>
                </a:lnTo>
                <a:close/>
                <a:moveTo>
                  <a:pt x="0" y="0"/>
                </a:moveTo>
                <a:lnTo>
                  <a:pt x="1654759" y="0"/>
                </a:lnTo>
                <a:lnTo>
                  <a:pt x="1654759" y="2874325"/>
                </a:lnTo>
                <a:lnTo>
                  <a:pt x="0" y="2874325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9472" y="61469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块嵌套循环连接算法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3FF094-B963-4194-B1D5-E8F5B3F1F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28" y="834908"/>
            <a:ext cx="10012964" cy="5607649"/>
          </a:xfrm>
          <a:prstGeom prst="rect">
            <a:avLst/>
          </a:prstGeom>
        </p:spPr>
      </p:pic>
      <p:pic>
        <p:nvPicPr>
          <p:cNvPr id="6" name="Picture 4" descr="暂无图片">
            <a:extLst>
              <a:ext uri="{FF2B5EF4-FFF2-40B4-BE49-F238E27FC236}">
                <a16:creationId xmlns:a16="http://schemas.microsoft.com/office/drawing/2014/main" id="{14BF6CEA-6872-489F-81B3-1203D966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" y="152137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4450" y="37465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块嵌套循环连接算法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EE96D97-593D-4988-BBBE-1C1DB8C0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8" y="109726"/>
            <a:ext cx="726002" cy="725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7DB622-A3AB-4F85-9C8F-C95B8DB9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4908"/>
            <a:ext cx="12192000" cy="55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4450" y="37465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块嵌套循环连接算法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EE96D97-593D-4988-BBBE-1C1DB8C0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8" y="109726"/>
            <a:ext cx="726002" cy="725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FE7DB3-8B3A-43BB-9695-A4845995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12" y="1566862"/>
            <a:ext cx="9240521" cy="33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0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-2" y="0"/>
            <a:ext cx="12192001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88808" y="2160593"/>
            <a:ext cx="3281680" cy="1938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000" b="1" spc="1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sym typeface="+mn-ea"/>
              </a:rPr>
              <a:t>感谢观看</a:t>
            </a:r>
            <a:endParaRPr lang="zh-CN" altLang="en-US" sz="6000" b="1" spc="500" dirty="0">
              <a:solidFill>
                <a:schemeClr val="bg1"/>
              </a:solidFill>
            </a:endParaRPr>
          </a:p>
          <a:p>
            <a:pPr algn="l"/>
            <a:endParaRPr lang="zh-CN" altLang="en-US" sz="6000" b="1" spc="1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77947" y="3734718"/>
            <a:ext cx="61745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6000" b="1" spc="1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sym typeface="+mn-ea"/>
              </a:rPr>
              <a:t>请老师批评指正！</a:t>
            </a:r>
            <a:endParaRPr lang="zh-CN" altLang="en-US" sz="6000" b="1" spc="1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  <a:p>
            <a:pPr algn="l"/>
            <a:endParaRPr lang="zh-CN" altLang="en-US" sz="6000" b="1" spc="500" dirty="0">
              <a:solidFill>
                <a:schemeClr val="bg1"/>
              </a:solidFill>
            </a:endParaRPr>
          </a:p>
          <a:p>
            <a:pPr algn="l"/>
            <a:endParaRPr lang="zh-CN" altLang="en-US" sz="6000" b="1" spc="1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87840" y="0"/>
            <a:ext cx="2804160" cy="172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1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文本框 76"/>
          <p:cNvSpPr txBox="1"/>
          <p:nvPr/>
        </p:nvSpPr>
        <p:spPr>
          <a:xfrm>
            <a:off x="2173178" y="1991626"/>
            <a:ext cx="1698172" cy="1783340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0">
                <a:solidFill>
                  <a:schemeClr val="accent1"/>
                </a:solidFill>
                <a:latin typeface="Impact" panose="020B0806030902050204" pitchFamily="34" charset="0"/>
              </a:rPr>
              <a:t> 01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525248" y="1846384"/>
            <a:ext cx="0" cy="24003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4709488" y="1846384"/>
            <a:ext cx="3865161" cy="2237241"/>
            <a:chOff x="688791" y="2839902"/>
            <a:chExt cx="3865161" cy="2237241"/>
          </a:xfrm>
        </p:grpSpPr>
        <p:sp>
          <p:nvSpPr>
            <p:cNvPr id="13" name="矩形 12"/>
            <p:cNvSpPr/>
            <p:nvPr/>
          </p:nvSpPr>
          <p:spPr>
            <a:xfrm>
              <a:off x="688791" y="2839902"/>
              <a:ext cx="340990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6000" b="1" spc="100" dirty="0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项目概述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88791" y="3876814"/>
              <a:ext cx="386516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36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rPr>
                <a:t>Project </a:t>
              </a:r>
              <a:r>
                <a:rPr lang="en-US" altLang="zh-CN" sz="36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字魂59号-创粗黑" panose="00000500000000000000" pitchFamily="2" charset="-122"/>
                </a:rPr>
                <a:t>introduction</a:t>
              </a:r>
              <a:endParaRPr lang="en-US" altLang="zh-CN" sz="36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endParaRPr>
            </a:p>
            <a:p>
              <a:pPr algn="l"/>
              <a:endParaRPr lang="en-US" altLang="zh-CN" sz="36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819419" y="5005368"/>
              <a:ext cx="136822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966522" y="1489304"/>
            <a:ext cx="7984600" cy="9342758"/>
          </a:xfrm>
          <a:custGeom>
            <a:avLst/>
            <a:gdLst>
              <a:gd name="connsiteX0" fmla="*/ 2710878 w 7984600"/>
              <a:gd name="connsiteY0" fmla="*/ 3915816 h 9342758"/>
              <a:gd name="connsiteX1" fmla="*/ 7984600 w 7984600"/>
              <a:gd name="connsiteY1" fmla="*/ 3915816 h 9342758"/>
              <a:gd name="connsiteX2" fmla="*/ 7984600 w 7984600"/>
              <a:gd name="connsiteY2" fmla="*/ 9342758 h 9342758"/>
              <a:gd name="connsiteX3" fmla="*/ 0 w 7984600"/>
              <a:gd name="connsiteY3" fmla="*/ 9342758 h 9342758"/>
              <a:gd name="connsiteX4" fmla="*/ 0 w 7984600"/>
              <a:gd name="connsiteY4" fmla="*/ 8490949 h 9342758"/>
              <a:gd name="connsiteX5" fmla="*/ 1318046 w 7984600"/>
              <a:gd name="connsiteY5" fmla="*/ 8490949 h 9342758"/>
              <a:gd name="connsiteX6" fmla="*/ 1318046 w 7984600"/>
              <a:gd name="connsiteY6" fmla="*/ 8640960 h 9342758"/>
              <a:gd name="connsiteX7" fmla="*/ 2710878 w 7984600"/>
              <a:gd name="connsiteY7" fmla="*/ 8640960 h 9342758"/>
              <a:gd name="connsiteX8" fmla="*/ 0 w 7984600"/>
              <a:gd name="connsiteY8" fmla="*/ 0 h 9342758"/>
              <a:gd name="connsiteX9" fmla="*/ 1654759 w 7984600"/>
              <a:gd name="connsiteY9" fmla="*/ 0 h 9342758"/>
              <a:gd name="connsiteX10" fmla="*/ 1654759 w 7984600"/>
              <a:gd name="connsiteY10" fmla="*/ 2874325 h 9342758"/>
              <a:gd name="connsiteX11" fmla="*/ 0 w 7984600"/>
              <a:gd name="connsiteY11" fmla="*/ 2874325 h 93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84600" h="9342758">
                <a:moveTo>
                  <a:pt x="2710878" y="3915816"/>
                </a:moveTo>
                <a:lnTo>
                  <a:pt x="7984600" y="3915816"/>
                </a:lnTo>
                <a:lnTo>
                  <a:pt x="7984600" y="9342758"/>
                </a:lnTo>
                <a:lnTo>
                  <a:pt x="0" y="9342758"/>
                </a:lnTo>
                <a:lnTo>
                  <a:pt x="0" y="8490949"/>
                </a:lnTo>
                <a:lnTo>
                  <a:pt x="1318046" y="8490949"/>
                </a:lnTo>
                <a:lnTo>
                  <a:pt x="1318046" y="8640960"/>
                </a:lnTo>
                <a:lnTo>
                  <a:pt x="2710878" y="8640960"/>
                </a:lnTo>
                <a:close/>
                <a:moveTo>
                  <a:pt x="0" y="0"/>
                </a:moveTo>
                <a:lnTo>
                  <a:pt x="1654759" y="0"/>
                </a:lnTo>
                <a:lnTo>
                  <a:pt x="1654759" y="2874325"/>
                </a:lnTo>
                <a:lnTo>
                  <a:pt x="0" y="2874325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87840" y="0"/>
            <a:ext cx="2804160" cy="172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1_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流程图: 可选过程 18"/>
          <p:cNvSpPr/>
          <p:nvPr>
            <p:custDataLst>
              <p:tags r:id="rId1"/>
            </p:custDataLst>
          </p:nvPr>
        </p:nvSpPr>
        <p:spPr>
          <a:xfrm>
            <a:off x="650240" y="967740"/>
            <a:ext cx="10638155" cy="5368290"/>
          </a:xfrm>
          <a:prstGeom prst="flowChartAlternateProcess">
            <a:avLst/>
          </a:prstGeom>
          <a:solidFill>
            <a:schemeClr val="bg1">
              <a:lumMod val="95000"/>
              <a:alpha val="81000"/>
            </a:schemeClr>
          </a:solidFill>
          <a:ln w="412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3000">
                  <a:srgbClr val="2A73BD"/>
                </a:gs>
              </a:gsLst>
              <a:lin ang="5160000" scaled="1"/>
            </a:gradFill>
          </a:ln>
          <a:effectLst>
            <a:glow rad="127000">
              <a:schemeClr val="accent1">
                <a:alpha val="28000"/>
              </a:schemeClr>
            </a:glow>
            <a:reflection blurRad="6350" stA="63000" endA="300" endPos="6000" dir="5400000" sy="-100000" algn="bl" rotWithShape="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1"/>
          <p:cNvSpPr/>
          <p:nvPr>
            <p:custDataLst>
              <p:tags r:id="rId2"/>
            </p:custDataLst>
          </p:nvPr>
        </p:nvSpPr>
        <p:spPr>
          <a:xfrm rot="21600000">
            <a:off x="1794076" y="140716"/>
            <a:ext cx="4785360" cy="610108"/>
          </a:xfrm>
          <a:prstGeom prst="rect">
            <a:avLst/>
          </a:prstGeom>
        </p:spPr>
        <p:txBody>
          <a:bodyPr wrap="square" lIns="120846" tIns="60423" rIns="120846" bIns="60423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代码框架</a:t>
            </a:r>
            <a:endParaRPr lang="zh-CN" altLang="en-US" sz="24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6C6EAB-586B-4D51-ABA9-C5078ED70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78" y="172201"/>
            <a:ext cx="726002" cy="725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暂无图片">
            <a:extLst>
              <a:ext uri="{FF2B5EF4-FFF2-40B4-BE49-F238E27FC236}">
                <a16:creationId xmlns:a16="http://schemas.microsoft.com/office/drawing/2014/main" id="{D7E5D441-E799-4AA2-A852-1A2BB400D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7" y="229259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D694A9-7FE8-4837-98BE-02AA0530D65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" y="1248092"/>
            <a:ext cx="10171113" cy="47018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506684-F306-474D-B642-F00B5E0FA21D}"/>
              </a:ext>
            </a:extLst>
          </p:cNvPr>
          <p:cNvSpPr txBox="1"/>
          <p:nvPr/>
        </p:nvSpPr>
        <p:spPr>
          <a:xfrm>
            <a:off x="1060640" y="4622800"/>
            <a:ext cx="156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zh-CN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解析模块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A13983-F1B5-48F0-A85C-32FBA0C61B6F}"/>
              </a:ext>
            </a:extLst>
          </p:cNvPr>
          <p:cNvSpPr txBox="1"/>
          <p:nvPr/>
        </p:nvSpPr>
        <p:spPr>
          <a:xfrm>
            <a:off x="1322388" y="2541362"/>
            <a:ext cx="1890712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algn="just">
              <a:lnSpc>
                <a:spcPts val="2000"/>
              </a:lnSpc>
              <a:spcBef>
                <a:spcPts val="1200"/>
              </a:spcBef>
            </a:pPr>
            <a:r>
              <a:rPr lang="zh-CN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语义分析模块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B625342-328A-46EC-91BF-D5D543978684}"/>
              </a:ext>
            </a:extLst>
          </p:cNvPr>
          <p:cNvSpPr txBox="1"/>
          <p:nvPr/>
        </p:nvSpPr>
        <p:spPr>
          <a:xfrm>
            <a:off x="3767138" y="5104884"/>
            <a:ext cx="1662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查询优化模块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7BB6C5-A583-48D2-8955-E7CF9482A88D}"/>
              </a:ext>
            </a:extLst>
          </p:cNvPr>
          <p:cNvSpPr txBox="1"/>
          <p:nvPr/>
        </p:nvSpPr>
        <p:spPr>
          <a:xfrm>
            <a:off x="6262688" y="1784151"/>
            <a:ext cx="164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执行计划模块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83C278-29FD-41BF-8556-D72E57FA8FF8}"/>
              </a:ext>
            </a:extLst>
          </p:cNvPr>
          <p:cNvSpPr txBox="1"/>
          <p:nvPr/>
        </p:nvSpPr>
        <p:spPr>
          <a:xfrm>
            <a:off x="8845867" y="5425242"/>
            <a:ext cx="203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数据存取管理模块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9FBC599-D710-4EE3-B1CF-2BD465D4F44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841500" y="3782106"/>
            <a:ext cx="0" cy="840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AF55C9-972D-4A63-AF18-41E55E19CC2E}"/>
              </a:ext>
            </a:extLst>
          </p:cNvPr>
          <p:cNvCxnSpPr>
            <a:stCxn id="14" idx="2"/>
          </p:cNvCxnSpPr>
          <p:nvPr/>
        </p:nvCxnSpPr>
        <p:spPr>
          <a:xfrm>
            <a:off x="2267744" y="2890175"/>
            <a:ext cx="354616" cy="58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C37A82-7E7B-41D5-9F9A-69501B7F59F4}"/>
              </a:ext>
            </a:extLst>
          </p:cNvPr>
          <p:cNvCxnSpPr>
            <a:stCxn id="16" idx="0"/>
          </p:cNvCxnSpPr>
          <p:nvPr/>
        </p:nvCxnSpPr>
        <p:spPr>
          <a:xfrm flipV="1">
            <a:off x="4598194" y="4572000"/>
            <a:ext cx="0" cy="53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6D94D30-46AD-45C2-ABFF-C5B04B0236F0}"/>
              </a:ext>
            </a:extLst>
          </p:cNvPr>
          <p:cNvCxnSpPr>
            <a:stCxn id="18" idx="2"/>
          </p:cNvCxnSpPr>
          <p:nvPr/>
        </p:nvCxnSpPr>
        <p:spPr>
          <a:xfrm>
            <a:off x="7087394" y="2153483"/>
            <a:ext cx="0" cy="32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DD555C1-35CF-4F93-BA4A-3D754ADBC46B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9182100" y="5104884"/>
            <a:ext cx="678973" cy="320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5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87840" y="0"/>
            <a:ext cx="2804160" cy="172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1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76"/>
          <p:cNvSpPr txBox="1"/>
          <p:nvPr/>
        </p:nvSpPr>
        <p:spPr>
          <a:xfrm>
            <a:off x="2173178" y="1991626"/>
            <a:ext cx="1698172" cy="1783340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dirty="0">
                <a:solidFill>
                  <a:schemeClr val="accent1"/>
                </a:solidFill>
                <a:latin typeface="Impact" panose="020B0806030902050204" pitchFamily="34" charset="0"/>
              </a:rPr>
              <a:t> 02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525248" y="1846384"/>
            <a:ext cx="0" cy="24003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658192" y="1846384"/>
            <a:ext cx="4121641" cy="2165466"/>
            <a:chOff x="637495" y="2839902"/>
            <a:chExt cx="4121641" cy="2165466"/>
          </a:xfrm>
        </p:grpSpPr>
        <p:sp>
          <p:nvSpPr>
            <p:cNvPr id="11" name="矩形 10"/>
            <p:cNvSpPr/>
            <p:nvPr/>
          </p:nvSpPr>
          <p:spPr>
            <a:xfrm>
              <a:off x="637495" y="2839902"/>
              <a:ext cx="3416320" cy="11547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6000" b="1" spc="300" dirty="0">
                  <a:solidFill>
                    <a:srgbClr val="002060"/>
                  </a:solidFill>
                  <a:latin typeface="Open Sans Condensed" panose="020B0604020202020204" charset="0"/>
                  <a:ea typeface="Segoe UI" panose="020B0502040204020203" pitchFamily="34" charset="0"/>
                  <a:cs typeface="Segoe UI" panose="020B0502040204020203" pitchFamily="34" charset="0"/>
                </a:rPr>
                <a:t>存储管理</a:t>
              </a:r>
              <a:endParaRPr lang="en-US" altLang="zh-CN" sz="6000" b="1" spc="300" dirty="0">
                <a:solidFill>
                  <a:srgbClr val="002060"/>
                </a:solidFill>
                <a:latin typeface="Source Sans Pro" panose="020B050303040302020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8791" y="3739430"/>
              <a:ext cx="4070345" cy="8237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6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字魂59号-创粗黑" panose="00000500000000000000" pitchFamily="2" charset="-122"/>
                </a:rPr>
                <a:t>Storage management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819419" y="5005368"/>
              <a:ext cx="136822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966522" y="1489304"/>
            <a:ext cx="7984600" cy="9342758"/>
          </a:xfrm>
          <a:custGeom>
            <a:avLst/>
            <a:gdLst>
              <a:gd name="connsiteX0" fmla="*/ 2710878 w 7984600"/>
              <a:gd name="connsiteY0" fmla="*/ 3915816 h 9342758"/>
              <a:gd name="connsiteX1" fmla="*/ 7984600 w 7984600"/>
              <a:gd name="connsiteY1" fmla="*/ 3915816 h 9342758"/>
              <a:gd name="connsiteX2" fmla="*/ 7984600 w 7984600"/>
              <a:gd name="connsiteY2" fmla="*/ 9342758 h 9342758"/>
              <a:gd name="connsiteX3" fmla="*/ 0 w 7984600"/>
              <a:gd name="connsiteY3" fmla="*/ 9342758 h 9342758"/>
              <a:gd name="connsiteX4" fmla="*/ 0 w 7984600"/>
              <a:gd name="connsiteY4" fmla="*/ 8490949 h 9342758"/>
              <a:gd name="connsiteX5" fmla="*/ 1318046 w 7984600"/>
              <a:gd name="connsiteY5" fmla="*/ 8490949 h 9342758"/>
              <a:gd name="connsiteX6" fmla="*/ 1318046 w 7984600"/>
              <a:gd name="connsiteY6" fmla="*/ 8640960 h 9342758"/>
              <a:gd name="connsiteX7" fmla="*/ 2710878 w 7984600"/>
              <a:gd name="connsiteY7" fmla="*/ 8640960 h 9342758"/>
              <a:gd name="connsiteX8" fmla="*/ 0 w 7984600"/>
              <a:gd name="connsiteY8" fmla="*/ 0 h 9342758"/>
              <a:gd name="connsiteX9" fmla="*/ 1654759 w 7984600"/>
              <a:gd name="connsiteY9" fmla="*/ 0 h 9342758"/>
              <a:gd name="connsiteX10" fmla="*/ 1654759 w 7984600"/>
              <a:gd name="connsiteY10" fmla="*/ 2874325 h 9342758"/>
              <a:gd name="connsiteX11" fmla="*/ 0 w 7984600"/>
              <a:gd name="connsiteY11" fmla="*/ 2874325 h 93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84600" h="9342758">
                <a:moveTo>
                  <a:pt x="2710878" y="3915816"/>
                </a:moveTo>
                <a:lnTo>
                  <a:pt x="7984600" y="3915816"/>
                </a:lnTo>
                <a:lnTo>
                  <a:pt x="7984600" y="9342758"/>
                </a:lnTo>
                <a:lnTo>
                  <a:pt x="0" y="9342758"/>
                </a:lnTo>
                <a:lnTo>
                  <a:pt x="0" y="8490949"/>
                </a:lnTo>
                <a:lnTo>
                  <a:pt x="1318046" y="8490949"/>
                </a:lnTo>
                <a:lnTo>
                  <a:pt x="1318046" y="8640960"/>
                </a:lnTo>
                <a:lnTo>
                  <a:pt x="2710878" y="8640960"/>
                </a:lnTo>
                <a:close/>
                <a:moveTo>
                  <a:pt x="0" y="0"/>
                </a:moveTo>
                <a:lnTo>
                  <a:pt x="1654759" y="0"/>
                </a:lnTo>
                <a:lnTo>
                  <a:pt x="1654759" y="2874325"/>
                </a:lnTo>
                <a:lnTo>
                  <a:pt x="0" y="2874325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可选过程 18"/>
          <p:cNvSpPr/>
          <p:nvPr>
            <p:custDataLst>
              <p:tags r:id="rId1"/>
            </p:custDataLst>
          </p:nvPr>
        </p:nvSpPr>
        <p:spPr>
          <a:xfrm>
            <a:off x="382270" y="1085215"/>
            <a:ext cx="11496675" cy="2948940"/>
          </a:xfrm>
          <a:prstGeom prst="flowChartAlternateProcess">
            <a:avLst/>
          </a:prstGeom>
          <a:gradFill>
            <a:gsLst>
              <a:gs pos="54000">
                <a:schemeClr val="bg1"/>
              </a:gs>
              <a:gs pos="10000">
                <a:schemeClr val="tx2">
                  <a:lumMod val="40000"/>
                  <a:lumOff val="60000"/>
                </a:schemeClr>
              </a:gs>
              <a:gs pos="89000">
                <a:srgbClr val="A0B2D1">
                  <a:alpha val="100000"/>
                </a:srgbClr>
              </a:gs>
            </a:gsLst>
            <a:lin ang="189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49E3D3"/>
                </a:gs>
              </a:gsLst>
              <a:lin ang="5160000" scaled="1"/>
            </a:gradFill>
          </a:ln>
          <a:effectLst>
            <a:glow rad="127000">
              <a:schemeClr val="accent1">
                <a:alpha val="28000"/>
              </a:schemeClr>
            </a:glow>
            <a:reflection blurRad="6350" stA="63000" endA="300" endPos="35000" dir="5400000" sy="-100000" algn="bl" rotWithShape="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文本框 209"/>
          <p:cNvSpPr txBox="1"/>
          <p:nvPr/>
        </p:nvSpPr>
        <p:spPr>
          <a:xfrm>
            <a:off x="1221507" y="4366797"/>
            <a:ext cx="915567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、磁盘管理器：实现磁盘管理器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DiskManager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的相关接口</a:t>
            </a:r>
            <a:endParaRPr lang="zh-CN" altLang="en-US" b="1" dirty="0">
              <a:solidFill>
                <a:srgbClr val="E996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2154555" y="5010855"/>
            <a:ext cx="9079189" cy="50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20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、缓冲池管理器：实现</a:t>
            </a:r>
            <a:r>
              <a:rPr lang="en-US" altLang="zh-CN" sz="2000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BufferPoolManager</a:t>
            </a:r>
            <a:r>
              <a:rPr lang="zh-CN" altLang="en-US" sz="20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20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Replacer</a:t>
            </a:r>
            <a:r>
              <a:rPr lang="zh-CN" altLang="en-US" sz="20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相关的接口</a:t>
            </a:r>
            <a:endParaRPr lang="zh-CN" altLang="en-US" sz="2000" b="1" kern="1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3070819" y="5715174"/>
            <a:ext cx="8162925" cy="464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3</a:t>
            </a:r>
            <a:r>
              <a:rPr lang="zh-CN" altLang="en-US" dirty="0"/>
              <a:t>、记录管理器：填充记录管理器涉及的</a:t>
            </a:r>
            <a:r>
              <a:rPr lang="en-US" altLang="zh-CN" dirty="0" err="1"/>
              <a:t>RmFileHandle</a:t>
            </a:r>
            <a:r>
              <a:rPr lang="zh-CN" altLang="en-US" dirty="0"/>
              <a:t>类和</a:t>
            </a:r>
            <a:r>
              <a:rPr lang="en-US" altLang="zh-CN" dirty="0" err="1"/>
              <a:t>RmScan</a:t>
            </a:r>
            <a:r>
              <a:rPr lang="zh-CN" altLang="en-US" dirty="0"/>
              <a:t>类</a:t>
            </a:r>
            <a:endParaRPr lang="zh-CN" altLang="en-US" sz="2000" b="1" dirty="0">
              <a:solidFill>
                <a:srgbClr val="E996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51057" y="12150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存储管理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3E6A95-B734-4442-8773-9951A870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18" y="1276113"/>
            <a:ext cx="3492634" cy="26232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4BFDA7-064B-4990-B0DA-9AD2306D6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443" y="1260807"/>
            <a:ext cx="3562534" cy="26385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3068B0-90A1-4334-802D-A6F4D77D2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134" y="1340018"/>
            <a:ext cx="3843548" cy="2309997"/>
          </a:xfrm>
          <a:prstGeom prst="rect">
            <a:avLst/>
          </a:prstGeom>
        </p:spPr>
      </p:pic>
      <p:pic>
        <p:nvPicPr>
          <p:cNvPr id="11" name="Picture 4" descr="暂无图片">
            <a:extLst>
              <a:ext uri="{FF2B5EF4-FFF2-40B4-BE49-F238E27FC236}">
                <a16:creationId xmlns:a16="http://schemas.microsoft.com/office/drawing/2014/main" id="{22536ACE-0733-466F-B1E1-119859A3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" y="108515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18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51057" y="12150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存储管理</a:t>
            </a:r>
          </a:p>
        </p:txBody>
      </p:sp>
      <p:pic>
        <p:nvPicPr>
          <p:cNvPr id="11" name="Picture 4" descr="暂无图片">
            <a:extLst>
              <a:ext uri="{FF2B5EF4-FFF2-40B4-BE49-F238E27FC236}">
                <a16:creationId xmlns:a16="http://schemas.microsoft.com/office/drawing/2014/main" id="{22536ACE-0733-466F-B1E1-119859A3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" y="108515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B5AABB-28EA-4CEA-9576-53EE5B61A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48" y="914400"/>
            <a:ext cx="9068503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87840" y="0"/>
            <a:ext cx="2804160" cy="172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蓝色1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76"/>
          <p:cNvSpPr txBox="1"/>
          <p:nvPr/>
        </p:nvSpPr>
        <p:spPr>
          <a:xfrm>
            <a:off x="2173178" y="1991626"/>
            <a:ext cx="1698172" cy="1783340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dirty="0">
                <a:solidFill>
                  <a:schemeClr val="accent1"/>
                </a:solidFill>
                <a:latin typeface="Impact" panose="020B0806030902050204" pitchFamily="34" charset="0"/>
              </a:rPr>
              <a:t> 03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525248" y="1846384"/>
            <a:ext cx="0" cy="24003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440239" y="1870173"/>
            <a:ext cx="3538148" cy="2141677"/>
            <a:chOff x="419542" y="2863691"/>
            <a:chExt cx="3538148" cy="2141677"/>
          </a:xfrm>
        </p:grpSpPr>
        <p:sp>
          <p:nvSpPr>
            <p:cNvPr id="11" name="矩形 10"/>
            <p:cNvSpPr/>
            <p:nvPr/>
          </p:nvSpPr>
          <p:spPr>
            <a:xfrm>
              <a:off x="419542" y="2863691"/>
              <a:ext cx="353814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6000" b="1" spc="100" dirty="0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1"/>
                  </a:gradFill>
                  <a:sym typeface="+mn-ea"/>
                </a:rPr>
                <a:t> 查询执行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88791" y="3739430"/>
              <a:ext cx="3249608" cy="8237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6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字魂59号-创粗黑" panose="00000500000000000000" pitchFamily="2" charset="-122"/>
                </a:rPr>
                <a:t>Query execution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819419" y="5005368"/>
              <a:ext cx="136822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966522" y="1489304"/>
            <a:ext cx="7984600" cy="9342758"/>
          </a:xfrm>
          <a:custGeom>
            <a:avLst/>
            <a:gdLst>
              <a:gd name="connsiteX0" fmla="*/ 2710878 w 7984600"/>
              <a:gd name="connsiteY0" fmla="*/ 3915816 h 9342758"/>
              <a:gd name="connsiteX1" fmla="*/ 7984600 w 7984600"/>
              <a:gd name="connsiteY1" fmla="*/ 3915816 h 9342758"/>
              <a:gd name="connsiteX2" fmla="*/ 7984600 w 7984600"/>
              <a:gd name="connsiteY2" fmla="*/ 9342758 h 9342758"/>
              <a:gd name="connsiteX3" fmla="*/ 0 w 7984600"/>
              <a:gd name="connsiteY3" fmla="*/ 9342758 h 9342758"/>
              <a:gd name="connsiteX4" fmla="*/ 0 w 7984600"/>
              <a:gd name="connsiteY4" fmla="*/ 8490949 h 9342758"/>
              <a:gd name="connsiteX5" fmla="*/ 1318046 w 7984600"/>
              <a:gd name="connsiteY5" fmla="*/ 8490949 h 9342758"/>
              <a:gd name="connsiteX6" fmla="*/ 1318046 w 7984600"/>
              <a:gd name="connsiteY6" fmla="*/ 8640960 h 9342758"/>
              <a:gd name="connsiteX7" fmla="*/ 2710878 w 7984600"/>
              <a:gd name="connsiteY7" fmla="*/ 8640960 h 9342758"/>
              <a:gd name="connsiteX8" fmla="*/ 0 w 7984600"/>
              <a:gd name="connsiteY8" fmla="*/ 0 h 9342758"/>
              <a:gd name="connsiteX9" fmla="*/ 1654759 w 7984600"/>
              <a:gd name="connsiteY9" fmla="*/ 0 h 9342758"/>
              <a:gd name="connsiteX10" fmla="*/ 1654759 w 7984600"/>
              <a:gd name="connsiteY10" fmla="*/ 2874325 h 9342758"/>
              <a:gd name="connsiteX11" fmla="*/ 0 w 7984600"/>
              <a:gd name="connsiteY11" fmla="*/ 2874325 h 93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84600" h="9342758">
                <a:moveTo>
                  <a:pt x="2710878" y="3915816"/>
                </a:moveTo>
                <a:lnTo>
                  <a:pt x="7984600" y="3915816"/>
                </a:lnTo>
                <a:lnTo>
                  <a:pt x="7984600" y="9342758"/>
                </a:lnTo>
                <a:lnTo>
                  <a:pt x="0" y="9342758"/>
                </a:lnTo>
                <a:lnTo>
                  <a:pt x="0" y="8490949"/>
                </a:lnTo>
                <a:lnTo>
                  <a:pt x="1318046" y="8490949"/>
                </a:lnTo>
                <a:lnTo>
                  <a:pt x="1318046" y="8640960"/>
                </a:lnTo>
                <a:lnTo>
                  <a:pt x="2710878" y="8640960"/>
                </a:lnTo>
                <a:close/>
                <a:moveTo>
                  <a:pt x="0" y="0"/>
                </a:moveTo>
                <a:lnTo>
                  <a:pt x="1654759" y="0"/>
                </a:lnTo>
                <a:lnTo>
                  <a:pt x="1654759" y="2874325"/>
                </a:lnTo>
                <a:lnTo>
                  <a:pt x="0" y="2874325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29472" y="48257"/>
            <a:ext cx="924052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 查询执行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—</a:t>
            </a: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测试点</a:t>
            </a:r>
            <a:r>
              <a:rPr lang="en-US" altLang="zh-CN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字魂59号-创粗黑" panose="00000500000000000000" pitchFamily="2" charset="-122"/>
              </a:rPr>
              <a:t>1</a:t>
            </a:r>
            <a:endParaRPr lang="zh-CN" altLang="en-US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字魂59号-创粗黑" panose="000005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1C3A26-1014-41C9-9C7B-2638EDB8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634" y="250718"/>
            <a:ext cx="4108873" cy="6356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DF3551-2613-48AA-AC57-F820983E5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47" y="1116418"/>
            <a:ext cx="4851649" cy="50421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0C6EE07-E801-4C48-8DEE-F5612F030C68}"/>
              </a:ext>
            </a:extLst>
          </p:cNvPr>
          <p:cNvSpPr txBox="1"/>
          <p:nvPr/>
        </p:nvSpPr>
        <p:spPr>
          <a:xfrm>
            <a:off x="404342" y="1596696"/>
            <a:ext cx="505475" cy="38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户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部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分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lang="en-US" altLang="zh-CN" sz="2800" b="1" dirty="0">
              <a:gradFill>
                <a:gsLst>
                  <a:gs pos="42000">
                    <a:schemeClr val="accent5">
                      <a:lumMod val="50000"/>
                    </a:schemeClr>
                  </a:gs>
                  <a:gs pos="76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gradFill>
                  <a:gsLst>
                    <a:gs pos="42000">
                      <a:schemeClr val="accent5">
                        <a:lumMod val="50000"/>
                      </a:schemeClr>
                    </a:gs>
                    <a:gs pos="76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185F58-D4FB-4DB5-84F9-BA1D06C09756}"/>
              </a:ext>
            </a:extLst>
          </p:cNvPr>
          <p:cNvSpPr txBox="1"/>
          <p:nvPr/>
        </p:nvSpPr>
        <p:spPr>
          <a:xfrm>
            <a:off x="6559826" y="1116418"/>
            <a:ext cx="6020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服务器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部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分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D0D7EC-643B-4C31-B053-8691A7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634" y="1430516"/>
            <a:ext cx="4108873" cy="381727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DE028A5-150B-4B50-A411-A00D6B0BCFA2}"/>
              </a:ext>
            </a:extLst>
          </p:cNvPr>
          <p:cNvSpPr txBox="1"/>
          <p:nvPr/>
        </p:nvSpPr>
        <p:spPr>
          <a:xfrm>
            <a:off x="6731910" y="1513838"/>
            <a:ext cx="670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预期结果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42000">
                    <a:srgbClr val="73B3F9">
                      <a:lumMod val="50000"/>
                    </a:srgbClr>
                  </a:gs>
                  <a:gs pos="76000">
                    <a:srgbClr val="73B3F9"/>
                  </a:gs>
                  <a:gs pos="100000">
                    <a:srgbClr val="73B3F9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2000">
                      <a:srgbClr val="73B3F9">
                        <a:lumMod val="50000"/>
                      </a:srgbClr>
                    </a:gs>
                    <a:gs pos="76000">
                      <a:srgbClr val="73B3F9"/>
                    </a:gs>
                    <a:gs pos="100000">
                      <a:srgbClr val="73B3F9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pic>
        <p:nvPicPr>
          <p:cNvPr id="10" name="Picture 4" descr="暂无图片">
            <a:extLst>
              <a:ext uri="{FF2B5EF4-FFF2-40B4-BE49-F238E27FC236}">
                <a16:creationId xmlns:a16="http://schemas.microsoft.com/office/drawing/2014/main" id="{52E37BEC-B234-47CD-B829-FD3930A1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" y="152137"/>
            <a:ext cx="1459929" cy="5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2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722044,4695728,4721865,19971666,4364974],&quot;70&quot;:[3316390]}"/>
  <p:tag name="COMMONDATA" val="eyJjb3VudCI6MTEsImhkaWQiOiI5NzI5NGM3MDQ1ZDE5NDU1N2I1N2YzZWU2NWYwNDI0MyIsInVzZXJDb3VudCI6MX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41724409448815,&quot;left&quot;:108.68031496062993,&quot;top&quot;:172.82874015748033,&quot;width&quot;:744.654645669291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41724409448815,&quot;left&quot;:108.68031496062993,&quot;top&quot;:172.82874015748033,&quot;width&quot;:744.654645669291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41724409448815,&quot;left&quot;:108.68031496062993,&quot;top&quot;:172.82874015748033,&quot;width&quot;:744.654645669291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41724409448815,&quot;left&quot;:108.68031496062993,&quot;top&quot;:172.82874015748033,&quot;width&quot;:744.654645669291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41724409448815,&quot;left&quot;:108.68031496062993,&quot;top&quot;:172.82874015748033,&quot;width&quot;:744.654645669291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41724409448815,&quot;left&quot;:108.68031496062993,&quot;top&quot;:172.82874015748033,&quot;width&quot;:744.654645669291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6.75,&quot;left&quot;:69.45,&quot;top&quot;:199.5,&quot;width&quot;:977.7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0.06296107859055,&quot;left&quot;:519.0272440944882,&quot;top&quot;:75.22488188976378,&quot;width&quot;:404.324645669291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6.75,&quot;left&quot;:69.45,&quot;top&quot;:199.5,&quot;width&quot;:977.7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8.2514741887702,&quot;left&quot;:519.0272440944882,&quot;top&quot;:57.03636877958404,&quot;width&quot;:404.3246456692914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8489B"/>
      </a:accent1>
      <a:accent2>
        <a:srgbClr val="0C62BF"/>
      </a:accent2>
      <a:accent3>
        <a:srgbClr val="1C86FC"/>
      </a:accent3>
      <a:accent4>
        <a:srgbClr val="4598F7"/>
      </a:accent4>
      <a:accent5>
        <a:srgbClr val="73B3F9"/>
      </a:accent5>
      <a:accent6>
        <a:srgbClr val="7F7F7F"/>
      </a:accent6>
      <a:hlink>
        <a:srgbClr val="4472C4"/>
      </a:hlink>
      <a:folHlink>
        <a:srgbClr val="BFBFBF"/>
      </a:folHlink>
    </a:clrScheme>
    <a:fontScheme name="微软雅黑">
      <a:majorFont>
        <a:latin typeface="等线 Light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321</Words>
  <Application>Microsoft Office PowerPoint</Application>
  <PresentationFormat>宽屏</PresentationFormat>
  <Paragraphs>145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Impact MT Std</vt:lpstr>
      <vt:lpstr>Wingdings</vt:lpstr>
      <vt:lpstr>Calibri</vt:lpstr>
      <vt:lpstr>Open Sans Condensed</vt:lpstr>
      <vt:lpstr>Times New Roman</vt:lpstr>
      <vt:lpstr>微软雅黑</vt:lpstr>
      <vt:lpstr>等线</vt:lpstr>
      <vt:lpstr>Source Sans Pro</vt:lpstr>
      <vt:lpstr>Arial</vt:lpstr>
      <vt:lpstr>Impact</vt:lpstr>
      <vt:lpstr>宋体</vt:lpstr>
      <vt:lpstr>汉仪尚巍手书W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喻 维成</dc:creator>
  <cp:lastModifiedBy>罗 政</cp:lastModifiedBy>
  <cp:revision>93</cp:revision>
  <dcterms:created xsi:type="dcterms:W3CDTF">2018-09-14T01:21:00Z</dcterms:created>
  <dcterms:modified xsi:type="dcterms:W3CDTF">2025-02-04T03:53:45Z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KSOTemplateUUID">
    <vt:lpwstr>v1.0_mb_VckBfa6gcM4uKhnDEEtgZg==</vt:lpwstr>
  </property>
  <property fmtid="{D5CDD505-2E9C-101B-9397-08002B2CF9AE}" pid="4" name="ICV">
    <vt:lpwstr>045E57391B674B8281DC85526D674E8E_12</vt:lpwstr>
  </property>
</Properties>
</file>